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heme/themeOverride1.xml" ContentType="application/vnd.openxmlformats-officedocument.themeOverr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02"/>
  </p:notesMasterIdLst>
  <p:sldIdLst>
    <p:sldId id="448" r:id="rId4"/>
    <p:sldId id="529" r:id="rId5"/>
    <p:sldId id="447" r:id="rId6"/>
    <p:sldId id="449" r:id="rId7"/>
    <p:sldId id="450" r:id="rId8"/>
    <p:sldId id="451" r:id="rId9"/>
    <p:sldId id="452" r:id="rId10"/>
    <p:sldId id="453" r:id="rId11"/>
    <p:sldId id="454" r:id="rId12"/>
    <p:sldId id="455" r:id="rId13"/>
    <p:sldId id="456" r:id="rId14"/>
    <p:sldId id="457" r:id="rId15"/>
    <p:sldId id="458" r:id="rId16"/>
    <p:sldId id="459" r:id="rId17"/>
    <p:sldId id="563" r:id="rId18"/>
    <p:sldId id="460" r:id="rId19"/>
    <p:sldId id="461" r:id="rId20"/>
    <p:sldId id="462" r:id="rId21"/>
    <p:sldId id="466" r:id="rId22"/>
    <p:sldId id="467" r:id="rId23"/>
    <p:sldId id="468" r:id="rId24"/>
    <p:sldId id="469" r:id="rId25"/>
    <p:sldId id="470" r:id="rId26"/>
    <p:sldId id="471" r:id="rId27"/>
    <p:sldId id="472" r:id="rId28"/>
    <p:sldId id="473" r:id="rId29"/>
    <p:sldId id="474" r:id="rId30"/>
    <p:sldId id="475" r:id="rId31"/>
    <p:sldId id="476" r:id="rId32"/>
    <p:sldId id="477" r:id="rId33"/>
    <p:sldId id="532" r:id="rId34"/>
    <p:sldId id="478" r:id="rId35"/>
    <p:sldId id="479" r:id="rId36"/>
    <p:sldId id="480" r:id="rId37"/>
    <p:sldId id="481" r:id="rId38"/>
    <p:sldId id="482" r:id="rId39"/>
    <p:sldId id="483" r:id="rId40"/>
    <p:sldId id="484" r:id="rId41"/>
    <p:sldId id="485" r:id="rId42"/>
    <p:sldId id="533" r:id="rId43"/>
    <p:sldId id="486" r:id="rId44"/>
    <p:sldId id="487" r:id="rId45"/>
    <p:sldId id="488" r:id="rId46"/>
    <p:sldId id="539" r:id="rId47"/>
    <p:sldId id="540" r:id="rId48"/>
    <p:sldId id="542" r:id="rId49"/>
    <p:sldId id="543" r:id="rId50"/>
    <p:sldId id="495" r:id="rId51"/>
    <p:sldId id="544" r:id="rId52"/>
    <p:sldId id="545" r:id="rId53"/>
    <p:sldId id="546" r:id="rId54"/>
    <p:sldId id="547" r:id="rId55"/>
    <p:sldId id="548" r:id="rId56"/>
    <p:sldId id="549" r:id="rId57"/>
    <p:sldId id="550" r:id="rId58"/>
    <p:sldId id="551" r:id="rId59"/>
    <p:sldId id="552" r:id="rId60"/>
    <p:sldId id="553" r:id="rId61"/>
    <p:sldId id="554" r:id="rId62"/>
    <p:sldId id="555" r:id="rId63"/>
    <p:sldId id="524" r:id="rId64"/>
    <p:sldId id="526" r:id="rId65"/>
    <p:sldId id="525" r:id="rId66"/>
    <p:sldId id="527" r:id="rId67"/>
    <p:sldId id="528" r:id="rId68"/>
    <p:sldId id="515" r:id="rId69"/>
    <p:sldId id="516" r:id="rId70"/>
    <p:sldId id="517" r:id="rId71"/>
    <p:sldId id="518" r:id="rId72"/>
    <p:sldId id="273" r:id="rId73"/>
    <p:sldId id="278" r:id="rId74"/>
    <p:sldId id="407" r:id="rId75"/>
    <p:sldId id="408" r:id="rId76"/>
    <p:sldId id="279" r:id="rId77"/>
    <p:sldId id="409" r:id="rId78"/>
    <p:sldId id="410" r:id="rId79"/>
    <p:sldId id="411" r:id="rId80"/>
    <p:sldId id="412" r:id="rId81"/>
    <p:sldId id="413" r:id="rId82"/>
    <p:sldId id="414" r:id="rId83"/>
    <p:sldId id="415" r:id="rId84"/>
    <p:sldId id="416" r:id="rId85"/>
    <p:sldId id="417" r:id="rId86"/>
    <p:sldId id="418" r:id="rId87"/>
    <p:sldId id="419" r:id="rId88"/>
    <p:sldId id="557" r:id="rId89"/>
    <p:sldId id="558" r:id="rId90"/>
    <p:sldId id="559" r:id="rId91"/>
    <p:sldId id="560" r:id="rId92"/>
    <p:sldId id="426" r:id="rId93"/>
    <p:sldId id="435" r:id="rId94"/>
    <p:sldId id="436" r:id="rId95"/>
    <p:sldId id="437" r:id="rId96"/>
    <p:sldId id="440" r:id="rId97"/>
    <p:sldId id="441" r:id="rId98"/>
    <p:sldId id="442" r:id="rId99"/>
    <p:sldId id="561" r:id="rId100"/>
    <p:sldId id="564" r:id="rId10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9900"/>
    <a:srgbClr val="336600"/>
    <a:srgbClr val="2DC8FF"/>
    <a:srgbClr val="8E0000"/>
    <a:srgbClr val="71AE0E"/>
    <a:srgbClr val="B40000"/>
    <a:srgbClr val="FF9999"/>
    <a:srgbClr val="99CC00"/>
    <a:srgbClr val="E2FF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50" autoAdjust="0"/>
    <p:restoredTop sz="94669" autoAdjust="0"/>
  </p:normalViewPr>
  <p:slideViewPr>
    <p:cSldViewPr snapToObjects="1">
      <p:cViewPr varScale="1">
        <p:scale>
          <a:sx n="65" d="100"/>
          <a:sy n="65" d="100"/>
        </p:scale>
        <p:origin x="1180" y="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77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7C5C41-F861-4B21-AD2F-85AEA56BBAE1}" type="datetimeFigureOut">
              <a:rPr lang="zh-CN" altLang="en-US" smtClean="0"/>
              <a:pPr/>
              <a:t>2019/10/14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5421ED-5742-4DCC-9643-02C7D3C6BEE0}" type="slidenum">
              <a:rPr lang="zh-CN" altLang="en-US" smtClean="0"/>
              <a:pPr/>
              <a:t>‹#›</a:t>
            </a:fld>
            <a:endParaRPr lang="zh-CN" altLang="en-US"/>
          </a:p>
        </p:txBody>
      </p:sp>
    </p:spTree>
    <p:extLst>
      <p:ext uri="{BB962C8B-B14F-4D97-AF65-F5344CB8AC3E}">
        <p14:creationId xmlns:p14="http://schemas.microsoft.com/office/powerpoint/2010/main" val="2621325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headEnd/>
            <a:tailEnd/>
          </a:ln>
        </p:spPr>
      </p:sp>
      <p:sp>
        <p:nvSpPr>
          <p:cNvPr id="324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39267"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A31EE46-0019-4961-845C-C6BF13F331A7}" type="slidenum">
              <a:rPr lang="zh-CN" altLang="en-US" sz="1200">
                <a:latin typeface="+mn-lt"/>
                <a:ea typeface="+mn-ea"/>
              </a:rPr>
              <a:pPr algn="r">
                <a:defRPr/>
              </a:pPr>
              <a:t>1</a:t>
            </a:fld>
            <a:endParaRPr lang="en-US" altLang="zh-CN" sz="1200">
              <a:latin typeface="+mn-lt"/>
              <a:ea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13</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14</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15</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16</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17</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18</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幻灯片图像占位符 1"/>
          <p:cNvSpPr>
            <a:spLocks noGrp="1" noRot="1" noChangeAspect="1"/>
          </p:cNvSpPr>
          <p:nvPr>
            <p:ph type="sldImg"/>
          </p:nvPr>
        </p:nvSpPr>
        <p:spPr bwMode="auto">
          <a:noFill/>
          <a:ln>
            <a:solidFill>
              <a:srgbClr val="000000"/>
            </a:solidFill>
            <a:miter lim="800000"/>
            <a:headEnd/>
            <a:tailEnd/>
          </a:ln>
        </p:spPr>
      </p:sp>
      <p:sp>
        <p:nvSpPr>
          <p:cNvPr id="1710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6896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0DB050B-0B13-4A71-9D7D-2735323ED5B8}" type="slidenum">
              <a:rPr lang="zh-CN" altLang="en-US"/>
              <a:pPr fontAlgn="base">
                <a:spcBef>
                  <a:spcPct val="0"/>
                </a:spcBef>
                <a:spcAft>
                  <a:spcPct val="0"/>
                </a:spcAft>
                <a:defRPr/>
              </a:pPr>
              <a:t>19</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幻灯片图像占位符 1"/>
          <p:cNvSpPr>
            <a:spLocks noGrp="1" noRot="1" noChangeAspect="1"/>
          </p:cNvSpPr>
          <p:nvPr>
            <p:ph type="sldImg"/>
          </p:nvPr>
        </p:nvSpPr>
        <p:spPr bwMode="auto">
          <a:noFill/>
          <a:ln>
            <a:solidFill>
              <a:srgbClr val="000000"/>
            </a:solidFill>
            <a:miter lim="800000"/>
            <a:headEnd/>
            <a:tailEnd/>
          </a:ln>
        </p:spPr>
      </p:sp>
      <p:sp>
        <p:nvSpPr>
          <p:cNvPr id="1730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10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0371CA4-C4C4-46FD-B488-90898D010C86}" type="slidenum">
              <a:rPr lang="zh-CN" altLang="en-US"/>
              <a:pPr fontAlgn="base">
                <a:spcBef>
                  <a:spcPct val="0"/>
                </a:spcBef>
                <a:spcAft>
                  <a:spcPct val="0"/>
                </a:spcAft>
                <a:defRPr/>
              </a:pPr>
              <a:t>20</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21</a:t>
            </a:fld>
            <a:endParaRPr lang="en-US" altLang="zh-CN" sz="1200">
              <a:latin typeface="+mn-lt"/>
              <a:ea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headEnd/>
            <a:tailEnd/>
          </a:ln>
        </p:spPr>
      </p:sp>
      <p:sp>
        <p:nvSpPr>
          <p:cNvPr id="324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39267"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A31EE46-0019-4961-845C-C6BF13F331A7}" type="slidenum">
              <a:rPr lang="zh-CN" altLang="en-US" sz="1200">
                <a:latin typeface="+mn-lt"/>
                <a:ea typeface="+mn-ea"/>
              </a:rPr>
              <a:pPr algn="r">
                <a:defRPr/>
              </a:pPr>
              <a:t>2</a:t>
            </a:fld>
            <a:endParaRPr lang="en-US" altLang="zh-CN" sz="1200">
              <a:latin typeface="+mn-lt"/>
              <a:ea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22</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幻灯片图像占位符 1"/>
          <p:cNvSpPr>
            <a:spLocks noGrp="1" noRot="1" noChangeAspect="1" noTextEdit="1"/>
          </p:cNvSpPr>
          <p:nvPr>
            <p:ph type="sldImg"/>
          </p:nvPr>
        </p:nvSpPr>
        <p:spPr bwMode="auto">
          <a:noFill/>
          <a:ln>
            <a:solidFill>
              <a:srgbClr val="000000"/>
            </a:solidFill>
            <a:miter lim="800000"/>
            <a:headEnd/>
            <a:tailEnd/>
          </a:ln>
        </p:spPr>
      </p:sp>
      <p:sp>
        <p:nvSpPr>
          <p:cNvPr id="3512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3059"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EA19917A-5DA2-47E3-AD4C-8FBC24DAC31B}" type="slidenum">
              <a:rPr lang="zh-CN" altLang="en-US" sz="1200">
                <a:latin typeface="+mn-lt"/>
                <a:ea typeface="+mn-ea"/>
              </a:rPr>
              <a:pPr algn="r">
                <a:defRPr/>
              </a:pPr>
              <a:t>23</a:t>
            </a:fld>
            <a:endParaRPr lang="en-US" altLang="zh-CN" sz="1200">
              <a:latin typeface="+mn-lt"/>
              <a:ea typeface="+mn-e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幻灯片图像占位符 1"/>
          <p:cNvSpPr>
            <a:spLocks noGrp="1" noRot="1" noChangeAspect="1"/>
          </p:cNvSpPr>
          <p:nvPr>
            <p:ph type="sldImg"/>
          </p:nvPr>
        </p:nvSpPr>
        <p:spPr bwMode="auto">
          <a:noFill/>
          <a:ln>
            <a:solidFill>
              <a:srgbClr val="000000"/>
            </a:solidFill>
            <a:miter lim="800000"/>
            <a:headEnd/>
            <a:tailEnd/>
          </a:ln>
        </p:spPr>
      </p:sp>
      <p:sp>
        <p:nvSpPr>
          <p:cNvPr id="17817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51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6F4AFF2-A2F9-477F-8F0F-9546374963DB}" type="slidenum">
              <a:rPr lang="zh-CN" altLang="en-US"/>
              <a:pPr fontAlgn="base">
                <a:spcBef>
                  <a:spcPct val="0"/>
                </a:spcBef>
                <a:spcAft>
                  <a:spcPct val="0"/>
                </a:spcAft>
                <a:defRPr/>
              </a:pPr>
              <a:t>24</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25</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26</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27</a:t>
            </a:fld>
            <a:endParaRPr lang="en-US" altLang="zh-CN" sz="1200">
              <a:latin typeface="+mn-lt"/>
              <a:ea typeface="+mn-e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28</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29</a:t>
            </a:fld>
            <a:endParaRPr lang="en-US" altLang="zh-CN" sz="1200">
              <a:latin typeface="+mn-lt"/>
              <a:ea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30</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31</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幻灯片图像占位符 1"/>
          <p:cNvSpPr>
            <a:spLocks noGrp="1" noRot="1" noChangeAspect="1"/>
          </p:cNvSpPr>
          <p:nvPr>
            <p:ph type="sldImg"/>
          </p:nvPr>
        </p:nvSpPr>
        <p:spPr bwMode="auto">
          <a:noFill/>
          <a:ln>
            <a:solidFill>
              <a:srgbClr val="000000"/>
            </a:solidFill>
            <a:miter lim="800000"/>
            <a:headEnd/>
            <a:tailEnd/>
          </a:ln>
        </p:spPr>
      </p:sp>
      <p:sp>
        <p:nvSpPr>
          <p:cNvPr id="1392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3926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26DBC02-CD75-4B21-9C07-BE6114A99417}" type="slidenum">
              <a:rPr lang="zh-CN" altLang="en-US"/>
              <a:pPr fontAlgn="base">
                <a:spcBef>
                  <a:spcPct val="0"/>
                </a:spcBef>
                <a:spcAft>
                  <a:spcPct val="0"/>
                </a:spcAft>
                <a:defRPr/>
              </a:pPr>
              <a:t>4</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36</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37</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38</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39</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40</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41</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48</a:t>
            </a:fld>
            <a:endParaRPr lang="en-US" altLang="zh-CN" sz="1200">
              <a:latin typeface="+mn-lt"/>
              <a:ea typeface="+mn-ea"/>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49</a:t>
            </a:fld>
            <a:endParaRPr lang="en-US" altLang="zh-CN" sz="1200">
              <a:latin typeface="+mn-lt"/>
              <a:ea typeface="+mn-e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幻灯片图像占位符 1"/>
          <p:cNvSpPr>
            <a:spLocks noGrp="1" noRot="1" noChangeAspect="1" noTextEdit="1"/>
          </p:cNvSpPr>
          <p:nvPr>
            <p:ph type="sldImg"/>
          </p:nvPr>
        </p:nvSpPr>
        <p:spPr bwMode="auto">
          <a:noFill/>
          <a:ln>
            <a:solidFill>
              <a:srgbClr val="000000"/>
            </a:solidFill>
            <a:miter lim="800000"/>
            <a:headEnd/>
            <a:tailEnd/>
          </a:ln>
        </p:spPr>
      </p:sp>
      <p:sp>
        <p:nvSpPr>
          <p:cNvPr id="2355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A17BC62-5AEF-4B39-A66A-5706ED3AC782}" type="slidenum">
              <a:rPr lang="zh-CN" altLang="en-US" sz="1200">
                <a:latin typeface="+mn-lt"/>
                <a:ea typeface="+mn-ea"/>
              </a:rPr>
              <a:pPr algn="r">
                <a:defRPr/>
              </a:pPr>
              <a:t>50</a:t>
            </a:fld>
            <a:endParaRPr lang="en-US" altLang="zh-CN" sz="1200">
              <a:latin typeface="+mn-lt"/>
              <a:ea typeface="+mn-e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幻灯片图像占位符 1"/>
          <p:cNvSpPr>
            <a:spLocks noGrp="1" noRot="1" noChangeAspect="1" noTextEdit="1"/>
          </p:cNvSpPr>
          <p:nvPr>
            <p:ph type="sldImg"/>
          </p:nvPr>
        </p:nvSpPr>
        <p:spPr bwMode="auto">
          <a:noFill/>
          <a:ln>
            <a:solidFill>
              <a:srgbClr val="000000"/>
            </a:solidFill>
            <a:miter lim="800000"/>
            <a:headEnd/>
            <a:tailEnd/>
          </a:ln>
        </p:spPr>
      </p:sp>
      <p:sp>
        <p:nvSpPr>
          <p:cNvPr id="2416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9A25AD0-1147-4099-9558-D3B39D81C4D1}" type="slidenum">
              <a:rPr lang="zh-CN" altLang="en-US" sz="1200">
                <a:latin typeface="+mn-lt"/>
                <a:ea typeface="+mn-ea"/>
              </a:rPr>
              <a:pPr algn="r">
                <a:defRPr/>
              </a:pPr>
              <a:t>52</a:t>
            </a:fld>
            <a:endParaRPr lang="en-US" altLang="zh-CN" sz="1200">
              <a:latin typeface="+mn-lt"/>
              <a:ea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headEnd/>
            <a:tailEnd/>
          </a:ln>
        </p:spPr>
      </p:sp>
      <p:sp>
        <p:nvSpPr>
          <p:cNvPr id="1423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423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021F9C-7488-4ABC-9372-B10826CD6159}" type="slidenum">
              <a:rPr lang="zh-CN" altLang="en-US"/>
              <a:pPr fontAlgn="base">
                <a:spcBef>
                  <a:spcPct val="0"/>
                </a:spcBef>
                <a:spcAft>
                  <a:spcPct val="0"/>
                </a:spcAft>
                <a:defRPr/>
              </a:pPr>
              <a:t>6</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幻灯片图像占位符 1"/>
          <p:cNvSpPr>
            <a:spLocks noGrp="1" noRot="1" noChangeAspect="1" noTextEdit="1"/>
          </p:cNvSpPr>
          <p:nvPr>
            <p:ph type="sldImg"/>
          </p:nvPr>
        </p:nvSpPr>
        <p:spPr bwMode="auto">
          <a:noFill/>
          <a:ln>
            <a:solidFill>
              <a:srgbClr val="000000"/>
            </a:solidFill>
            <a:miter lim="800000"/>
            <a:headEnd/>
            <a:tailEnd/>
          </a:ln>
        </p:spPr>
      </p:sp>
      <p:sp>
        <p:nvSpPr>
          <p:cNvPr id="2437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0127B037-994A-48F6-B78B-E7E7E51D8555}" type="slidenum">
              <a:rPr lang="zh-CN" altLang="en-US" sz="1200">
                <a:latin typeface="+mn-lt"/>
                <a:ea typeface="+mn-ea"/>
              </a:rPr>
              <a:pPr algn="r">
                <a:defRPr/>
              </a:pPr>
              <a:t>53</a:t>
            </a:fld>
            <a:endParaRPr lang="en-US" altLang="zh-CN" sz="1200">
              <a:latin typeface="+mn-lt"/>
              <a:ea typeface="+mn-e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幻灯片图像占位符 1"/>
          <p:cNvSpPr>
            <a:spLocks noGrp="1" noRot="1" noChangeAspect="1" noTextEdit="1"/>
          </p:cNvSpPr>
          <p:nvPr>
            <p:ph type="sldImg"/>
          </p:nvPr>
        </p:nvSpPr>
        <p:spPr bwMode="auto">
          <a:noFill/>
          <a:ln>
            <a:solidFill>
              <a:srgbClr val="000000"/>
            </a:solidFill>
            <a:miter lim="800000"/>
            <a:headEnd/>
            <a:tailEnd/>
          </a:ln>
        </p:spPr>
      </p:sp>
      <p:sp>
        <p:nvSpPr>
          <p:cNvPr id="24576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122BBDA7-D4F5-414D-856C-BA67A43105D9}" type="slidenum">
              <a:rPr lang="zh-CN" altLang="en-US" sz="1200">
                <a:latin typeface="+mn-lt"/>
                <a:ea typeface="+mn-ea"/>
              </a:rPr>
              <a:pPr algn="r">
                <a:defRPr/>
              </a:pPr>
              <a:t>55</a:t>
            </a:fld>
            <a:endParaRPr lang="en-US" altLang="zh-CN" sz="1200">
              <a:latin typeface="+mn-lt"/>
              <a:ea typeface="+mn-e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幻灯片图像占位符 1"/>
          <p:cNvSpPr>
            <a:spLocks noGrp="1" noRot="1" noChangeAspect="1" noTextEdit="1"/>
          </p:cNvSpPr>
          <p:nvPr>
            <p:ph type="sldImg"/>
          </p:nvPr>
        </p:nvSpPr>
        <p:spPr bwMode="auto">
          <a:noFill/>
          <a:ln>
            <a:solidFill>
              <a:srgbClr val="000000"/>
            </a:solidFill>
            <a:miter lim="800000"/>
            <a:headEnd/>
            <a:tailEnd/>
          </a:ln>
        </p:spPr>
      </p:sp>
      <p:sp>
        <p:nvSpPr>
          <p:cNvPr id="2478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3D12E82-1BEB-42C5-9305-45481AD1CE10}" type="slidenum">
              <a:rPr lang="zh-CN" altLang="en-US" sz="1200">
                <a:latin typeface="+mn-lt"/>
                <a:ea typeface="+mn-ea"/>
              </a:rPr>
              <a:pPr algn="r">
                <a:defRPr/>
              </a:pPr>
              <a:t>56</a:t>
            </a:fld>
            <a:endParaRPr lang="en-US" altLang="zh-CN" sz="1200">
              <a:latin typeface="+mn-lt"/>
              <a:ea typeface="+mn-ea"/>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幻灯片图像占位符 1"/>
          <p:cNvSpPr>
            <a:spLocks noGrp="1" noRot="1" noChangeAspect="1" noTextEdit="1"/>
          </p:cNvSpPr>
          <p:nvPr>
            <p:ph type="sldImg"/>
          </p:nvPr>
        </p:nvSpPr>
        <p:spPr bwMode="auto">
          <a:noFill/>
          <a:ln>
            <a:solidFill>
              <a:srgbClr val="000000"/>
            </a:solidFill>
            <a:miter lim="800000"/>
            <a:headEnd/>
            <a:tailEnd/>
          </a:ln>
        </p:spPr>
      </p:sp>
      <p:sp>
        <p:nvSpPr>
          <p:cNvPr id="2498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5D46C057-FD0B-4F29-A736-F00D6373C31C}" type="slidenum">
              <a:rPr lang="zh-CN" altLang="en-US" sz="1200">
                <a:latin typeface="+mn-lt"/>
                <a:ea typeface="+mn-ea"/>
              </a:rPr>
              <a:pPr algn="r">
                <a:defRPr/>
              </a:pPr>
              <a:t>58</a:t>
            </a:fld>
            <a:endParaRPr lang="en-US" altLang="zh-CN" sz="1200">
              <a:latin typeface="+mn-lt"/>
              <a:ea typeface="+mn-ea"/>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幻灯片图像占位符 1"/>
          <p:cNvSpPr>
            <a:spLocks noGrp="1" noRot="1" noChangeAspect="1" noTextEdit="1"/>
          </p:cNvSpPr>
          <p:nvPr>
            <p:ph type="sldImg"/>
          </p:nvPr>
        </p:nvSpPr>
        <p:spPr bwMode="auto">
          <a:noFill/>
          <a:ln>
            <a:solidFill>
              <a:srgbClr val="000000"/>
            </a:solidFill>
            <a:miter lim="800000"/>
            <a:headEnd/>
            <a:tailEnd/>
          </a:ln>
        </p:spPr>
      </p:sp>
      <p:sp>
        <p:nvSpPr>
          <p:cNvPr id="25190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D17745B2-6590-480E-B52C-DEB7F34DF908}" type="slidenum">
              <a:rPr lang="zh-CN" altLang="en-US" sz="1200">
                <a:latin typeface="+mn-lt"/>
                <a:ea typeface="+mn-ea"/>
              </a:rPr>
              <a:pPr algn="r">
                <a:defRPr/>
              </a:pPr>
              <a:t>59</a:t>
            </a:fld>
            <a:endParaRPr lang="en-US" altLang="zh-CN" sz="1200">
              <a:latin typeface="+mn-lt"/>
              <a:ea typeface="+mn-e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61</a:t>
            </a:fld>
            <a:endParaRPr lang="zh-CN" altLang="en-US">
              <a:solidFill>
                <a:prstClr val="black"/>
              </a:solidFill>
            </a:endParaRPr>
          </a:p>
        </p:txBody>
      </p:sp>
    </p:spTree>
    <p:extLst>
      <p:ext uri="{BB962C8B-B14F-4D97-AF65-F5344CB8AC3E}">
        <p14:creationId xmlns:p14="http://schemas.microsoft.com/office/powerpoint/2010/main" val="37709191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62</a:t>
            </a:fld>
            <a:endParaRPr lang="zh-CN" altLang="en-US">
              <a:solidFill>
                <a:prstClr val="black"/>
              </a:solidFill>
            </a:endParaRPr>
          </a:p>
        </p:txBody>
      </p:sp>
    </p:spTree>
    <p:extLst>
      <p:ext uri="{BB962C8B-B14F-4D97-AF65-F5344CB8AC3E}">
        <p14:creationId xmlns:p14="http://schemas.microsoft.com/office/powerpoint/2010/main" val="37709191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63</a:t>
            </a:fld>
            <a:endParaRPr lang="zh-CN" altLang="en-US">
              <a:solidFill>
                <a:prstClr val="black"/>
              </a:solidFill>
            </a:endParaRPr>
          </a:p>
        </p:txBody>
      </p:sp>
    </p:spTree>
    <p:extLst>
      <p:ext uri="{BB962C8B-B14F-4D97-AF65-F5344CB8AC3E}">
        <p14:creationId xmlns:p14="http://schemas.microsoft.com/office/powerpoint/2010/main" val="3770919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64</a:t>
            </a:fld>
            <a:endParaRPr lang="zh-CN" altLang="en-US">
              <a:solidFill>
                <a:prstClr val="black"/>
              </a:solidFill>
            </a:endParaRPr>
          </a:p>
        </p:txBody>
      </p:sp>
    </p:spTree>
    <p:extLst>
      <p:ext uri="{BB962C8B-B14F-4D97-AF65-F5344CB8AC3E}">
        <p14:creationId xmlns:p14="http://schemas.microsoft.com/office/powerpoint/2010/main" val="37709191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65</a:t>
            </a:fld>
            <a:endParaRPr lang="zh-CN" altLang="en-US">
              <a:solidFill>
                <a:prstClr val="black"/>
              </a:solidFill>
            </a:endParaRPr>
          </a:p>
        </p:txBody>
      </p:sp>
    </p:spTree>
    <p:extLst>
      <p:ext uri="{BB962C8B-B14F-4D97-AF65-F5344CB8AC3E}">
        <p14:creationId xmlns:p14="http://schemas.microsoft.com/office/powerpoint/2010/main" val="3770919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幻灯片图像占位符 1"/>
          <p:cNvSpPr>
            <a:spLocks noGrp="1" noRot="1" noChangeAspect="1"/>
          </p:cNvSpPr>
          <p:nvPr>
            <p:ph type="sldImg"/>
          </p:nvPr>
        </p:nvSpPr>
        <p:spPr bwMode="auto">
          <a:noFill/>
          <a:ln>
            <a:solidFill>
              <a:srgbClr val="000000"/>
            </a:solidFill>
            <a:miter lim="800000"/>
            <a:headEnd/>
            <a:tailEnd/>
          </a:ln>
        </p:spPr>
      </p:sp>
      <p:sp>
        <p:nvSpPr>
          <p:cNvPr id="1454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454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F95083A-7F0F-4406-971F-75324602A7F3}" type="slidenum">
              <a:rPr lang="zh-CN" altLang="en-US"/>
              <a:pPr fontAlgn="base">
                <a:spcBef>
                  <a:spcPct val="0"/>
                </a:spcBef>
                <a:spcAft>
                  <a:spcPct val="0"/>
                </a:spcAft>
                <a:defRPr/>
              </a:pPr>
              <a:t>7</a:t>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幻灯片图像占位符 1"/>
          <p:cNvSpPr>
            <a:spLocks noGrp="1" noRot="1" noChangeAspect="1"/>
          </p:cNvSpPr>
          <p:nvPr>
            <p:ph type="sldImg"/>
          </p:nvPr>
        </p:nvSpPr>
        <p:spPr bwMode="auto">
          <a:noFill/>
          <a:ln>
            <a:solidFill>
              <a:srgbClr val="000000"/>
            </a:solidFill>
            <a:miter lim="800000"/>
            <a:headEnd/>
            <a:tailEnd/>
          </a:ln>
        </p:spPr>
      </p:sp>
      <p:sp>
        <p:nvSpPr>
          <p:cNvPr id="151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495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5ADE09-AA3F-487A-A6BC-659C7BF6FFE8}" type="slidenum">
              <a:rPr lang="zh-CN" altLang="en-US"/>
              <a:pPr fontAlgn="base">
                <a:spcBef>
                  <a:spcPct val="0"/>
                </a:spcBef>
                <a:spcAft>
                  <a:spcPct val="0"/>
                </a:spcAft>
                <a:defRPr/>
              </a:pPr>
              <a:t>8</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幻灯片图像占位符 1"/>
          <p:cNvSpPr>
            <a:spLocks noGrp="1" noRot="1" noChangeAspect="1"/>
          </p:cNvSpPr>
          <p:nvPr>
            <p:ph type="sldImg"/>
          </p:nvPr>
        </p:nvSpPr>
        <p:spPr bwMode="auto">
          <a:noFill/>
          <a:ln>
            <a:solidFill>
              <a:srgbClr val="000000"/>
            </a:solidFill>
            <a:miter lim="800000"/>
            <a:headEnd/>
            <a:tailEnd/>
          </a:ln>
        </p:spPr>
      </p:sp>
      <p:sp>
        <p:nvSpPr>
          <p:cNvPr id="15360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51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4C74D9-43F3-4368-9815-4A048F2C73FD}" type="slidenum">
              <a:rPr lang="zh-CN" altLang="en-US"/>
              <a:pPr fontAlgn="base">
                <a:spcBef>
                  <a:spcPct val="0"/>
                </a:spcBef>
                <a:spcAft>
                  <a:spcPct val="0"/>
                </a:spcAft>
                <a:defRPr/>
              </a:pPr>
              <a:t>9</a:t>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上面挤，下面空</a:t>
            </a:r>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幻灯片图像占位符 1"/>
          <p:cNvSpPr>
            <a:spLocks noGrp="1" noRot="1" noChangeAspect="1"/>
          </p:cNvSpPr>
          <p:nvPr>
            <p:ph type="sldImg"/>
          </p:nvPr>
        </p:nvSpPr>
        <p:spPr bwMode="auto">
          <a:noFill/>
          <a:ln>
            <a:solidFill>
              <a:srgbClr val="000000"/>
            </a:solidFill>
            <a:miter lim="800000"/>
            <a:headEnd/>
            <a:tailEnd/>
          </a:ln>
        </p:spPr>
      </p:sp>
      <p:sp>
        <p:nvSpPr>
          <p:cNvPr id="1556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5360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7545694-9F62-4C04-9A24-45C292DC893A}" type="slidenum">
              <a:rPr lang="zh-CN" altLang="en-US"/>
              <a:pPr fontAlgn="base">
                <a:spcBef>
                  <a:spcPct val="0"/>
                </a:spcBef>
                <a:spcAft>
                  <a:spcPct val="0"/>
                </a:spcAft>
                <a:defRPr/>
              </a:pPr>
              <a:t>10</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37386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86812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00690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79188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71208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55266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06978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6277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022862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9772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94097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93387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886647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873155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656027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863798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920096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8112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894983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375156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894062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0769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2019/10/14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539016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490440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image" Target="../media/image20.png"/><Relationship Id="rId4" Type="http://schemas.openxmlformats.org/officeDocument/2006/relationships/slide" Target="slide6.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4.png"/><Relationship Id="rId7" Type="http://schemas.openxmlformats.org/officeDocument/2006/relationships/hyperlink" Target="p1.mp3"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slide" Target="slide5.xml"/><Relationship Id="rId4" Type="http://schemas.openxmlformats.org/officeDocument/2006/relationships/image" Target="../media/image25.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24.png"/><Relationship Id="rId7" Type="http://schemas.openxmlformats.org/officeDocument/2006/relationships/slide" Target="slide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hyperlink" Target="p2.mp3" TargetMode="External"/><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24.png"/><Relationship Id="rId7" Type="http://schemas.openxmlformats.org/officeDocument/2006/relationships/slide" Target="slide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hyperlink" Target="p3.mp3" TargetMode="External"/><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4.png"/><Relationship Id="rId7" Type="http://schemas.openxmlformats.org/officeDocument/2006/relationships/hyperlink" Target="p4.mp3"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slide" Target="slide5.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slide" Target="slide5.xml"/></Relationships>
</file>

<file path=ppt/slides/_rels/slide1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28.png"/><Relationship Id="rId7" Type="http://schemas.openxmlformats.org/officeDocument/2006/relationships/slide" Target="slide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slide" Target="slide6.xml"/></Relationships>
</file>

<file path=ppt/slides/_rels/slide1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28.png"/><Relationship Id="rId7" Type="http://schemas.openxmlformats.org/officeDocument/2006/relationships/slide" Target="slide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slide" Target="slide6.xml"/></Relationships>
</file>

<file path=ppt/slides/_rels/slide1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28.png"/><Relationship Id="rId7" Type="http://schemas.openxmlformats.org/officeDocument/2006/relationships/slide" Target="slide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1.png"/><Relationship Id="rId4" Type="http://schemas.openxmlformats.org/officeDocument/2006/relationships/slide" Target="slide6.xml"/></Relationships>
</file>

<file path=ppt/slides/_rels/slide19.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32.png"/><Relationship Id="rId7"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slide" Target="slide66.xml"/><Relationship Id="rId11" Type="http://schemas.openxmlformats.org/officeDocument/2006/relationships/slide" Target="slide10.xml"/><Relationship Id="rId5" Type="http://schemas.openxmlformats.org/officeDocument/2006/relationships/slide" Target="slide40.xml"/><Relationship Id="rId10" Type="http://schemas.openxmlformats.org/officeDocument/2006/relationships/image" Target="../media/image14.png"/><Relationship Id="rId4" Type="http://schemas.openxmlformats.org/officeDocument/2006/relationships/slide" Target="slide20.xml"/><Relationship Id="rId9"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image" Target="../media/image35.png"/><Relationship Id="rId4" Type="http://schemas.openxmlformats.org/officeDocument/2006/relationships/slide" Target="slide6.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slide" Target="slide6.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slide" Target="slide19.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0.jpeg"/><Relationship Id="rId11" Type="http://schemas.openxmlformats.org/officeDocument/2006/relationships/image" Target="../media/image17.jpeg"/><Relationship Id="rId5" Type="http://schemas.openxmlformats.org/officeDocument/2006/relationships/image" Target="../media/image39.jpeg"/><Relationship Id="rId10" Type="http://schemas.openxmlformats.org/officeDocument/2006/relationships/slide" Target="slide19.xml"/><Relationship Id="rId4" Type="http://schemas.openxmlformats.org/officeDocument/2006/relationships/image" Target="../media/image38.jpe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slide" Target="slide19.xml"/></Relationships>
</file>

<file path=ppt/slides/_rels/slide2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6.png"/><Relationship Id="rId7" Type="http://schemas.openxmlformats.org/officeDocument/2006/relationships/slide" Target="slide19.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para.6-1.mp3" TargetMode="External"/><Relationship Id="rId4" Type="http://schemas.openxmlformats.org/officeDocument/2006/relationships/image" Target="../media/image35.png"/><Relationship Id="rId9" Type="http://schemas.openxmlformats.org/officeDocument/2006/relationships/image" Target="../media/image43.png"/></Relationships>
</file>

<file path=ppt/slides/_rels/slide2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6.png"/><Relationship Id="rId7" Type="http://schemas.openxmlformats.org/officeDocument/2006/relationships/slide" Target="slide19.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para.6-2.mp3" TargetMode="Externa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image" Target="../media/image35.png"/><Relationship Id="rId4" Type="http://schemas.openxmlformats.org/officeDocument/2006/relationships/slide" Target="slide6.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slide" Target="slide19.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image" Target="../media/image35.png"/><Relationship Id="rId4" Type="http://schemas.openxmlformats.org/officeDocument/2006/relationships/slide" Target="slide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slide" Target="slide19.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slide" Target="slide19.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5.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slide" Target="slide19.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slide" Target="slide19.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slide" Target="slide19.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slide" Target="slide19.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3" Type="http://schemas.openxmlformats.org/officeDocument/2006/relationships/image" Target="../media/image10.jpeg"/><Relationship Id="rId7" Type="http://schemas.openxmlformats.org/officeDocument/2006/relationships/image" Target="../media/image13.png"/><Relationship Id="rId12"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70.xml"/><Relationship Id="rId11"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slide" Target="slide4.xml"/><Relationship Id="rId4" Type="http://schemas.openxmlformats.org/officeDocument/2006/relationships/image" Target="../media/image11.jpeg"/><Relationship Id="rId9" Type="http://schemas.openxmlformats.org/officeDocument/2006/relationships/image" Target="../media/image14.png"/><Relationship Id="rId14" Type="http://schemas.openxmlformats.org/officeDocument/2006/relationships/slide" Target="slide94.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slide" Target="slide19.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slide" Target="slide19.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slide" Target="slide19.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slide" Target="slide19.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slide" Target="slide19.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slide" Target="slide19.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slide" Target="slide19.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slide" Target="slide19.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slide" Target="slide19.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slide" Target="slide19.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6.png"/><Relationship Id="rId7" Type="http://schemas.openxmlformats.org/officeDocument/2006/relationships/slide" Target="slide4.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1.xml"/><Relationship Id="rId4" Type="http://schemas.openxmlformats.org/officeDocument/2006/relationships/slide" Target="slide6.xml"/><Relationship Id="rId9"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slide" Target="slide19.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slide" Target="slide19.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slide" Target="slide19.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slide" Target="slide19.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slide" Target="slide19.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slide" Target="slide19.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slide" Target="slide19.xml"/><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slide" Target="slide19.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slide" Target="slide19.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slide" Target="slide19.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slide" Target="slide19.xml"/></Relationships>
</file>

<file path=ppt/slides/_rels/slide61.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17.jpe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slide" Target="slide19.xml"/><Relationship Id="rId5" Type="http://schemas.openxmlformats.org/officeDocument/2006/relationships/image" Target="../media/image45.png"/><Relationship Id="rId4" Type="http://schemas.openxmlformats.org/officeDocument/2006/relationships/image" Target="../media/image49.jpeg"/></Relationships>
</file>

<file path=ppt/slides/_rels/slide62.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17.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45.png"/><Relationship Id="rId4" Type="http://schemas.openxmlformats.org/officeDocument/2006/relationships/image" Target="../media/image49.jpeg"/></Relationships>
</file>

<file path=ppt/slides/_rels/slide63.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17.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45.png"/><Relationship Id="rId4" Type="http://schemas.openxmlformats.org/officeDocument/2006/relationships/image" Target="../media/image49.jpeg"/></Relationships>
</file>

<file path=ppt/slides/_rels/slide64.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17.jpeg"/><Relationship Id="rId2" Type="http://schemas.openxmlformats.org/officeDocument/2006/relationships/notesSlide" Target="../notesSlides/notesSlide48.xml"/><Relationship Id="rId1" Type="http://schemas.openxmlformats.org/officeDocument/2006/relationships/slideLayout" Target="../slideLayouts/slideLayout24.xml"/><Relationship Id="rId6" Type="http://schemas.openxmlformats.org/officeDocument/2006/relationships/slide" Target="slide19.xml"/><Relationship Id="rId5" Type="http://schemas.openxmlformats.org/officeDocument/2006/relationships/image" Target="../media/image45.png"/><Relationship Id="rId4" Type="http://schemas.openxmlformats.org/officeDocument/2006/relationships/image" Target="../media/image49.jpeg"/></Relationships>
</file>

<file path=ppt/slides/_rels/slide65.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17.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45.png"/><Relationship Id="rId4" Type="http://schemas.openxmlformats.org/officeDocument/2006/relationships/image" Target="../media/image49.jpeg"/></Relationships>
</file>

<file path=ppt/slides/_rels/slide6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slide" Target="slide19.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slide" Target="slide19.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slide" Target="slide19.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image" Target="../media/image20.png"/><Relationship Id="rId4" Type="http://schemas.openxmlformats.org/officeDocument/2006/relationships/slide" Target="slide6.xml"/></Relationships>
</file>

<file path=ppt/slides/_rels/slide70.xml.rels><?xml version="1.0" encoding="UTF-8" standalone="yes"?>
<Relationships xmlns="http://schemas.openxmlformats.org/package/2006/relationships"><Relationship Id="rId8" Type="http://schemas.openxmlformats.org/officeDocument/2006/relationships/slide" Target="slide90.xml"/><Relationship Id="rId3" Type="http://schemas.openxmlformats.org/officeDocument/2006/relationships/notesSlide" Target="../notesSlides/notesSlide50.xml"/><Relationship Id="rId7" Type="http://schemas.openxmlformats.org/officeDocument/2006/relationships/slide" Target="slide86.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slide" Target="slide71.xml"/><Relationship Id="rId11" Type="http://schemas.openxmlformats.org/officeDocument/2006/relationships/image" Target="../media/image53.png"/><Relationship Id="rId5" Type="http://schemas.openxmlformats.org/officeDocument/2006/relationships/image" Target="../media/image13.png"/><Relationship Id="rId10" Type="http://schemas.openxmlformats.org/officeDocument/2006/relationships/image" Target="../media/image17.jpeg"/><Relationship Id="rId4" Type="http://schemas.openxmlformats.org/officeDocument/2006/relationships/image" Target="../media/image52.png"/><Relationship Id="rId9" Type="http://schemas.openxmlformats.org/officeDocument/2006/relationships/slide" Target="slide4.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slide" Target="slide70.xml"/><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46.png"/><Relationship Id="rId7" Type="http://schemas.openxmlformats.org/officeDocument/2006/relationships/slide" Target="slide70.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I%20have%20a%20dream.mp3" TargetMode="External"/><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slide" Target="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slide" Target="slide70.xm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slide" Target="slide70.xml"/><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slide" Target="slide70.xml"/><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17.jpeg"/><Relationship Id="rId4" Type="http://schemas.openxmlformats.org/officeDocument/2006/relationships/slide" Target="slide70.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slide" Target="slide70.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slide" Target="slide70.xml"/><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image" Target="../media/image21.png"/><Relationship Id="rId4" Type="http://schemas.openxmlformats.org/officeDocument/2006/relationships/hyperlink" Target="Pre-reading%20Activities.mp3"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slide" Target="slide70.xml"/><Relationship Id="rId4" Type="http://schemas.openxmlformats.org/officeDocument/2006/relationships/image" Target="../media/image54.png"/></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17.jpeg"/><Relationship Id="rId4" Type="http://schemas.openxmlformats.org/officeDocument/2006/relationships/slide" Target="slide70.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slide" Target="slide70.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slide" Target="slide70.xml"/><Relationship Id="rId4" Type="http://schemas.openxmlformats.org/officeDocument/2006/relationships/image" Target="../media/image54.png"/></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slide" Target="slide70.xml"/><Relationship Id="rId4" Type="http://schemas.openxmlformats.org/officeDocument/2006/relationships/image" Target="../media/image54.png"/></Relationships>
</file>

<file path=ppt/slides/_rels/slide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slide" Target="slide70.xml"/></Relationships>
</file>

<file path=ppt/slides/_rels/slide8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slide" Target="slide70.xml"/><Relationship Id="rId4" Type="http://schemas.openxmlformats.org/officeDocument/2006/relationships/image" Target="../media/image57.png"/></Relationships>
</file>

<file path=ppt/slides/_rels/slide8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slide" Target="slide70.xml"/><Relationship Id="rId4" Type="http://schemas.openxmlformats.org/officeDocument/2006/relationships/image" Target="../media/image57.png"/></Relationships>
</file>

<file path=ppt/slides/_rels/slide8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slide" Target="slide70.xml"/><Relationship Id="rId4" Type="http://schemas.openxmlformats.org/officeDocument/2006/relationships/image" Target="../media/image57.png"/></Relationships>
</file>

<file path=ppt/slides/_rels/slide8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slide" Target="slide70.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6.xml"/><Relationship Id="rId4" Type="http://schemas.openxmlformats.org/officeDocument/2006/relationships/image" Target="../media/image19.png"/><Relationship Id="rId9" Type="http://schemas.openxmlformats.org/officeDocument/2006/relationships/image" Target="../media/image17.jpeg"/></Relationships>
</file>

<file path=ppt/slides/_rels/slide9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slide" Target="slide70.xml"/><Relationship Id="rId4" Type="http://schemas.openxmlformats.org/officeDocument/2006/relationships/image" Target="../media/image60.png"/></Relationships>
</file>

<file path=ppt/slides/_rels/slide9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slide" Target="slide70.xml"/><Relationship Id="rId4" Type="http://schemas.openxmlformats.org/officeDocument/2006/relationships/image" Target="../media/image60.png"/></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slide" Target="slide70.xml"/><Relationship Id="rId4" Type="http://schemas.openxmlformats.org/officeDocument/2006/relationships/image" Target="../media/image60.png"/></Relationships>
</file>

<file path=ppt/slides/_rels/slide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slide" Target="slide70.xml"/><Relationship Id="rId4" Type="http://schemas.openxmlformats.org/officeDocument/2006/relationships/image" Target="../media/image60.png"/></Relationships>
</file>

<file path=ppt/slides/_rels/slide94.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image" Target="../media/image61.png"/><Relationship Id="rId7" Type="http://schemas.openxmlformats.org/officeDocument/2006/relationships/image" Target="../media/image17.jpe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95.xml"/><Relationship Id="rId4" Type="http://schemas.openxmlformats.org/officeDocument/2006/relationships/image" Target="../media/image62.png"/><Relationship Id="rId9" Type="http://schemas.openxmlformats.org/officeDocument/2006/relationships/image" Target="../media/image63.png"/></Relationships>
</file>

<file path=ppt/slides/_rels/slide95.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96.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9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slide" Target="slide94.xml"/></Relationships>
</file>

<file path=ppt/slides/_rels/slide9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10"/>
          <p:cNvSpPr/>
          <p:nvPr/>
        </p:nvSpPr>
        <p:spPr>
          <a:xfrm>
            <a:off x="0" y="631825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 name="图片 4" descr="新视野大学ppt首页标题字-02.png"/>
          <p:cNvPicPr>
            <a:picLocks noChangeAspect="1"/>
          </p:cNvPicPr>
          <p:nvPr/>
        </p:nvPicPr>
        <p:blipFill>
          <a:blip r:embed="rId3" cstate="print"/>
          <a:srcRect/>
          <a:stretch>
            <a:fillRect/>
          </a:stretch>
        </p:blipFill>
        <p:spPr bwMode="auto">
          <a:xfrm>
            <a:off x="0" y="34925"/>
            <a:ext cx="9144000" cy="1587500"/>
          </a:xfrm>
          <a:prstGeom prst="rect">
            <a:avLst/>
          </a:prstGeom>
          <a:noFill/>
          <a:ln w="9525">
            <a:noFill/>
            <a:miter lim="800000"/>
            <a:headEnd/>
            <a:tailEnd/>
          </a:ln>
        </p:spPr>
      </p:pic>
      <p:sp>
        <p:nvSpPr>
          <p:cNvPr id="15" name="Rectangle 5"/>
          <p:cNvSpPr/>
          <p:nvPr/>
        </p:nvSpPr>
        <p:spPr>
          <a:xfrm>
            <a:off x="4932363" y="128588"/>
            <a:ext cx="1371600" cy="708025"/>
          </a:xfrm>
          <a:prstGeom prst="rect">
            <a:avLst/>
          </a:prstGeom>
        </p:spPr>
        <p:txBody>
          <a:bodyPr>
            <a:spAutoFit/>
          </a:bodyPr>
          <a:lstStyle/>
          <a:p>
            <a:pPr>
              <a:defRPr/>
            </a:pPr>
            <a:r>
              <a:rPr lang="en-US" altLang="zh-CN" sz="4000" b="1" i="1">
                <a:solidFill>
                  <a:srgbClr val="0B856D"/>
                </a:solidFill>
                <a:effectLst>
                  <a:outerShdw blurRad="38100" dist="38100" dir="2700000" algn="tl">
                    <a:srgbClr val="C0C0C0"/>
                  </a:outerShdw>
                </a:effectLst>
                <a:latin typeface="方正大黑简体"/>
                <a:ea typeface="方正大黑简体"/>
                <a:cs typeface="方正大黑简体"/>
              </a:rPr>
              <a:t>1</a:t>
            </a:r>
          </a:p>
        </p:txBody>
      </p:sp>
      <p:grpSp>
        <p:nvGrpSpPr>
          <p:cNvPr id="19" name="组合 41"/>
          <p:cNvGrpSpPr>
            <a:grpSpLocks/>
          </p:cNvGrpSpPr>
          <p:nvPr/>
        </p:nvGrpSpPr>
        <p:grpSpPr bwMode="auto">
          <a:xfrm>
            <a:off x="410525" y="1412776"/>
            <a:ext cx="6049301" cy="2664296"/>
            <a:chOff x="1643042" y="1746396"/>
            <a:chExt cx="5715040" cy="2406138"/>
          </a:xfrm>
        </p:grpSpPr>
        <p:grpSp>
          <p:nvGrpSpPr>
            <p:cNvPr id="20" name="组合 14"/>
            <p:cNvGrpSpPr>
              <a:grpSpLocks/>
            </p:cNvGrpSpPr>
            <p:nvPr/>
          </p:nvGrpSpPr>
          <p:grpSpPr bwMode="auto">
            <a:xfrm>
              <a:off x="3090968" y="1746412"/>
              <a:ext cx="4267114" cy="2393940"/>
              <a:chOff x="3836722" y="195124"/>
              <a:chExt cx="4807287" cy="3851678"/>
            </a:xfrm>
          </p:grpSpPr>
          <p:sp>
            <p:nvSpPr>
              <p:cNvPr id="24" name="矩形 23"/>
              <p:cNvSpPr/>
              <p:nvPr/>
            </p:nvSpPr>
            <p:spPr>
              <a:xfrm>
                <a:off x="5428333" y="195098"/>
                <a:ext cx="1572068" cy="1902456"/>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7071940" y="2097554"/>
                <a:ext cx="1572069" cy="1859043"/>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26" name="矩形 25"/>
              <p:cNvSpPr/>
              <p:nvPr/>
            </p:nvSpPr>
            <p:spPr>
              <a:xfrm>
                <a:off x="3836591" y="2186930"/>
                <a:ext cx="1493375" cy="1859043"/>
              </a:xfrm>
              <a:prstGeom prst="rect">
                <a:avLst/>
              </a:prstGeom>
              <a:solidFill>
                <a:srgbClr val="9966FF"/>
              </a:solidFill>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endParaRPr lang="zh-CN" altLang="en-US"/>
              </a:p>
            </p:txBody>
          </p:sp>
        </p:grpSp>
        <p:pic>
          <p:nvPicPr>
            <p:cNvPr id="21" name="Picture 19" descr="school"/>
            <p:cNvPicPr>
              <a:picLocks noChangeAspect="1" noChangeArrowheads="1"/>
            </p:cNvPicPr>
            <p:nvPr/>
          </p:nvPicPr>
          <p:blipFill>
            <a:blip r:embed="rId4" cstate="print"/>
            <a:srcRect/>
            <a:stretch>
              <a:fillRect/>
            </a:stretch>
          </p:blipFill>
          <p:spPr bwMode="auto">
            <a:xfrm>
              <a:off x="3052752" y="1746396"/>
              <a:ext cx="1368435" cy="1177674"/>
            </a:xfrm>
            <a:prstGeom prst="rect">
              <a:avLst/>
            </a:prstGeom>
            <a:ln>
              <a:noFill/>
            </a:ln>
            <a:effectLst>
              <a:outerShdw blurRad="292100" dist="139700" dir="2700000" algn="tl" rotWithShape="0">
                <a:srgbClr val="333333">
                  <a:alpha val="65000"/>
                </a:srgbClr>
              </a:outerShdw>
            </a:effectLst>
          </p:spPr>
        </p:pic>
        <p:pic>
          <p:nvPicPr>
            <p:cNvPr id="22" name="Picture 33" descr="BoysAtComputer"/>
            <p:cNvPicPr>
              <a:picLocks noChangeArrowheads="1"/>
            </p:cNvPicPr>
            <p:nvPr/>
          </p:nvPicPr>
          <p:blipFill>
            <a:blip r:embed="rId5" cstate="print"/>
            <a:srcRect l="8076" t="9999" r="10095"/>
            <a:stretch>
              <a:fillRect/>
            </a:stretch>
          </p:blipFill>
          <p:spPr bwMode="auto">
            <a:xfrm>
              <a:off x="1643042" y="3000254"/>
              <a:ext cx="1368435" cy="1152280"/>
            </a:xfrm>
            <a:prstGeom prst="rect">
              <a:avLst/>
            </a:prstGeom>
            <a:ln>
              <a:noFill/>
            </a:ln>
            <a:effectLst>
              <a:outerShdw blurRad="292100" dist="139700" dir="2700000" algn="tl" rotWithShape="0">
                <a:srgbClr val="333333">
                  <a:alpha val="65000"/>
                </a:srgbClr>
              </a:outerShdw>
            </a:effectLst>
          </p:spPr>
        </p:pic>
        <p:pic>
          <p:nvPicPr>
            <p:cNvPr id="23" name="Picture 31" descr="onlineuni"/>
            <p:cNvPicPr>
              <a:picLocks noChangeAspect="1" noChangeArrowheads="1"/>
            </p:cNvPicPr>
            <p:nvPr/>
          </p:nvPicPr>
          <p:blipFill>
            <a:blip r:embed="rId6" cstate="print"/>
            <a:srcRect r="74017"/>
            <a:stretch>
              <a:fillRect/>
            </a:stretch>
          </p:blipFill>
          <p:spPr bwMode="auto">
            <a:xfrm>
              <a:off x="4500562" y="3016126"/>
              <a:ext cx="1368435" cy="1126885"/>
            </a:xfrm>
            <a:prstGeom prst="rect">
              <a:avLst/>
            </a:prstGeom>
            <a:ln>
              <a:noFill/>
            </a:ln>
            <a:effectLst>
              <a:outerShdw blurRad="292100" dist="139700" dir="2700000" algn="tl" rotWithShape="0">
                <a:srgbClr val="333333">
                  <a:alpha val="65000"/>
                </a:srgbClr>
              </a:outerShdw>
            </a:effectLst>
          </p:spPr>
        </p:pic>
      </p:grpSp>
      <p:sp>
        <p:nvSpPr>
          <p:cNvPr id="27" name="Text Box 14"/>
          <p:cNvSpPr txBox="1">
            <a:spLocks noChangeArrowheads="1"/>
          </p:cNvSpPr>
          <p:nvPr/>
        </p:nvSpPr>
        <p:spPr bwMode="auto">
          <a:xfrm>
            <a:off x="678656" y="4917486"/>
            <a:ext cx="7572375" cy="584200"/>
          </a:xfrm>
          <a:prstGeom prst="rect">
            <a:avLst/>
          </a:prstGeom>
          <a:noFill/>
          <a:ln w="9525">
            <a:noFill/>
            <a:miter lim="800000"/>
            <a:headEnd/>
            <a:tailEnd/>
          </a:ln>
          <a:effectLst>
            <a:outerShdw sx="1000" sy="1000" algn="ctr" rotWithShape="0">
              <a:schemeClr val="tx2"/>
            </a:outerShdw>
          </a:effectLst>
        </p:spPr>
        <p:txBody>
          <a:bodyPr>
            <a:spAutoFit/>
          </a:bodyPr>
          <a:lstStyle/>
          <a:p>
            <a:pPr algn="ctr" latinLnBrk="1">
              <a:spcBef>
                <a:spcPct val="50000"/>
              </a:spcBef>
              <a:defRPr/>
            </a:pPr>
            <a:r>
              <a:rPr lang="en-US" altLang="zh-CN" sz="3200" b="1" dirty="0">
                <a:solidFill>
                  <a:schemeClr val="accent3">
                    <a:lumMod val="50000"/>
                  </a:schemeClr>
                </a:solidFill>
                <a:latin typeface="Georgia" pitchFamily="18" charset="0"/>
                <a:ea typeface="Gulim" pitchFamily="34" charset="-127"/>
              </a:rPr>
              <a:t>Toward a brighter future for all</a:t>
            </a:r>
            <a:endParaRPr lang="zh-CN" altLang="en-US" sz="3200" b="1" dirty="0">
              <a:solidFill>
                <a:schemeClr val="accent3">
                  <a:lumMod val="50000"/>
                </a:schemeClr>
              </a:solidFill>
              <a:latin typeface="Georgia" pitchFamily="18" charset="0"/>
              <a:ea typeface="Gulim" pitchFamily="34" charset="-127"/>
            </a:endParaRPr>
          </a:p>
        </p:txBody>
      </p:sp>
      <p:sp>
        <p:nvSpPr>
          <p:cNvPr id="28" name="Text Box 15"/>
          <p:cNvSpPr txBox="1">
            <a:spLocks noChangeArrowheads="1"/>
          </p:cNvSpPr>
          <p:nvPr/>
        </p:nvSpPr>
        <p:spPr bwMode="auto">
          <a:xfrm>
            <a:off x="1321594" y="4293096"/>
            <a:ext cx="6500812" cy="646112"/>
          </a:xfrm>
          <a:prstGeom prst="rect">
            <a:avLst/>
          </a:prstGeom>
          <a:noFill/>
          <a:ln w="9525">
            <a:noFill/>
            <a:miter lim="800000"/>
            <a:headEnd/>
            <a:tailEnd/>
          </a:ln>
          <a:effectLst>
            <a:outerShdw dist="107763" dir="2700000" algn="ctr" rotWithShape="0">
              <a:schemeClr val="bg2">
                <a:alpha val="50000"/>
              </a:schemeClr>
            </a:outerShdw>
          </a:effectLst>
        </p:spPr>
        <p:txBody>
          <a:bodyPr>
            <a:spAutoFit/>
          </a:bodyPr>
          <a:lstStyle/>
          <a:p>
            <a:pPr algn="ctr" fontAlgn="auto" latinLnBrk="1">
              <a:spcBef>
                <a:spcPct val="50000"/>
              </a:spcBef>
              <a:spcAft>
                <a:spcPts val="0"/>
              </a:spcAft>
              <a:defRPr/>
            </a:pPr>
            <a:r>
              <a:rPr kumimoji="1" lang="en-US" altLang="zh-CN" sz="3600" b="1" dirty="0">
                <a:effectLst>
                  <a:outerShdw blurRad="38100" dist="38100" dir="2700000" algn="tl">
                    <a:srgbClr val="000000">
                      <a:alpha val="43137"/>
                    </a:srgbClr>
                  </a:outerShdw>
                </a:effectLst>
                <a:latin typeface="+mj-lt"/>
                <a:ea typeface="华文彩云" pitchFamily="2" charset="-122"/>
              </a:rPr>
              <a:t>Unit 1 Section A</a:t>
            </a:r>
          </a:p>
        </p:txBody>
      </p:sp>
      <p:sp>
        <p:nvSpPr>
          <p:cNvPr id="30" name="TextBox 45"/>
          <p:cNvSpPr txBox="1">
            <a:spLocks noChangeArrowheads="1"/>
          </p:cNvSpPr>
          <p:nvPr/>
        </p:nvSpPr>
        <p:spPr bwMode="auto">
          <a:xfrm>
            <a:off x="179512" y="6318250"/>
            <a:ext cx="10072688" cy="523220"/>
          </a:xfrm>
          <a:prstGeom prst="rect">
            <a:avLst/>
          </a:prstGeom>
          <a:noFill/>
          <a:ln w="9525">
            <a:noFill/>
            <a:miter lim="800000"/>
            <a:headEnd/>
            <a:tailEnd/>
          </a:ln>
        </p:spPr>
        <p:txBody>
          <a:bodyPr>
            <a:spAutoFit/>
          </a:bodyPr>
          <a:lstStyle/>
          <a:p>
            <a:pPr>
              <a:defRPr/>
            </a:pPr>
            <a:r>
              <a:rPr lang="en-US" altLang="zh-CN" sz="1400" b="1" dirty="0">
                <a:solidFill>
                  <a:schemeClr val="bg1"/>
                </a:solidFill>
                <a:latin typeface="Bodoni MT Condensed" pitchFamily="18" charset="0"/>
                <a:ea typeface="HY견명조"/>
                <a:cs typeface="Times New Roman" pitchFamily="18" charset="0"/>
              </a:rPr>
              <a:t>FOREIGH LANGUAGE TEACHING AND RESEARCH PRESS      </a:t>
            </a:r>
          </a:p>
          <a:p>
            <a:pPr>
              <a:defRPr/>
            </a:pPr>
            <a:r>
              <a:rPr lang="en-US" altLang="zh-CN" sz="1400" b="1" dirty="0">
                <a:solidFill>
                  <a:schemeClr val="bg1"/>
                </a:solidFill>
                <a:latin typeface="Bodoni MT Condensed" pitchFamily="18" charset="0"/>
                <a:ea typeface="HY견명조"/>
                <a:cs typeface="Times New Roman" pitchFamily="18" charset="0"/>
              </a:rPr>
              <a:t>AIR FORCE ENGINEERING UNIVERTISY</a:t>
            </a:r>
            <a:endParaRPr lang="zh-CN" altLang="en-US" sz="1400" b="1" dirty="0">
              <a:solidFill>
                <a:schemeClr val="bg1"/>
              </a:solidFill>
              <a:latin typeface="Bodoni MT Condensed" pitchFamily="18" charset="0"/>
              <a:ea typeface="HY견명조"/>
              <a:cs typeface="Times New Roman" pitchFamily="18" charset="0"/>
            </a:endParaRPr>
          </a:p>
        </p:txBody>
      </p:sp>
      <p:pic>
        <p:nvPicPr>
          <p:cNvPr id="6146" name="Picture 2"/>
          <p:cNvPicPr>
            <a:picLocks noChangeAspect="1" noChangeArrowheads="1"/>
          </p:cNvPicPr>
          <p:nvPr/>
        </p:nvPicPr>
        <p:blipFill>
          <a:blip r:embed="rId7" cstate="print"/>
          <a:srcRect/>
          <a:stretch>
            <a:fillRect/>
          </a:stretch>
        </p:blipFill>
        <p:spPr bwMode="auto">
          <a:xfrm>
            <a:off x="0" y="0"/>
            <a:ext cx="9696450" cy="7277100"/>
          </a:xfrm>
          <a:prstGeom prst="rect">
            <a:avLst/>
          </a:prstGeom>
          <a:noFill/>
          <a:ln w="9525">
            <a:noFill/>
            <a:miter lim="800000"/>
            <a:headEnd/>
            <a:tailEnd/>
          </a:ln>
          <a:effectLst/>
        </p:spPr>
      </p:pic>
    </p:spTree>
    <p:extLst>
      <p:ext uri="{BB962C8B-B14F-4D97-AF65-F5344CB8AC3E}">
        <p14:creationId xmlns:p14="http://schemas.microsoft.com/office/powerpoint/2010/main" val="53264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extBox 8"/>
          <p:cNvSpPr txBox="1">
            <a:spLocks noChangeArrowheads="1"/>
          </p:cNvSpPr>
          <p:nvPr/>
        </p:nvSpPr>
        <p:spPr bwMode="auto">
          <a:xfrm>
            <a:off x="1078079" y="1480394"/>
            <a:ext cx="7780201" cy="830997"/>
          </a:xfrm>
          <a:prstGeom prst="rect">
            <a:avLst/>
          </a:prstGeom>
          <a:noFill/>
          <a:ln w="9525">
            <a:noFill/>
            <a:miter lim="800000"/>
            <a:headEnd/>
            <a:tailEnd/>
          </a:ln>
        </p:spPr>
        <p:txBody>
          <a:bodyPr wrap="square">
            <a:spAutoFit/>
          </a:bodyPr>
          <a:lstStyle/>
          <a:p>
            <a:pPr eaLnBrk="0" hangingPunct="0"/>
            <a:r>
              <a:rPr lang="en-US" altLang="zh-CN" sz="2400" dirty="0">
                <a:latin typeface="Helvetica"/>
                <a:ea typeface="楷体_GB2312" pitchFamily="49" charset="-122"/>
                <a:cs typeface="Arial" charset="0"/>
              </a:rPr>
              <a:t>2. What advice did your parents give you before </a:t>
            </a:r>
          </a:p>
          <a:p>
            <a:pPr marL="357188" indent="-357188" eaLnBrk="0" hangingPunct="0"/>
            <a:r>
              <a:rPr lang="en-US" altLang="zh-CN" sz="2400" dirty="0">
                <a:latin typeface="Helvetica"/>
                <a:ea typeface="楷体_GB2312" pitchFamily="49" charset="-122"/>
                <a:cs typeface="Arial" charset="0"/>
              </a:rPr>
              <a:t>    you left for college?</a:t>
            </a:r>
          </a:p>
        </p:txBody>
      </p:sp>
      <p:grpSp>
        <p:nvGrpSpPr>
          <p:cNvPr id="14" name="组合 13"/>
          <p:cNvGrpSpPr/>
          <p:nvPr/>
        </p:nvGrpSpPr>
        <p:grpSpPr>
          <a:xfrm>
            <a:off x="571472" y="2387727"/>
            <a:ext cx="7898244" cy="3398727"/>
            <a:chOff x="495060" y="2387727"/>
            <a:chExt cx="7898244" cy="3398727"/>
          </a:xfrm>
        </p:grpSpPr>
        <p:sp>
          <p:nvSpPr>
            <p:cNvPr id="12" name="圆角矩形 11"/>
            <p:cNvSpPr/>
            <p:nvPr/>
          </p:nvSpPr>
          <p:spPr>
            <a:xfrm>
              <a:off x="1261310" y="2877702"/>
              <a:ext cx="7131994" cy="2908752"/>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nvGrpSpPr>
            <p:cNvPr id="13" name="组合 12"/>
            <p:cNvGrpSpPr/>
            <p:nvPr/>
          </p:nvGrpSpPr>
          <p:grpSpPr>
            <a:xfrm>
              <a:off x="495060" y="2387727"/>
              <a:ext cx="1719486" cy="1143000"/>
              <a:chOff x="261904" y="2387727"/>
              <a:chExt cx="1719486" cy="1143000"/>
            </a:xfrm>
          </p:grpSpPr>
          <p:pic>
            <p:nvPicPr>
              <p:cNvPr id="154633"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1904" y="2387727"/>
                <a:ext cx="1431925" cy="1143000"/>
              </a:xfrm>
              <a:prstGeom prst="rect">
                <a:avLst/>
              </a:prstGeom>
              <a:noFill/>
              <a:ln w="9525">
                <a:noFill/>
                <a:miter lim="800000"/>
                <a:headEnd/>
                <a:tailEnd/>
              </a:ln>
            </p:spPr>
          </p:pic>
          <p:sp>
            <p:nvSpPr>
              <p:cNvPr id="15" name="TextBox 14">
                <a:hlinkClick r:id="rId4" action="ppaction://hlinksldjump"/>
              </p:cNvPr>
              <p:cNvSpPr txBox="1"/>
              <p:nvPr/>
            </p:nvSpPr>
            <p:spPr>
              <a:xfrm>
                <a:off x="478672" y="2786058"/>
                <a:ext cx="1502718" cy="471487"/>
              </a:xfrm>
              <a:prstGeom prst="rect">
                <a:avLst/>
              </a:prstGeom>
              <a:noFill/>
            </p:spPr>
            <p:txBody>
              <a:bodyPr wrap="square">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grpSp>
      </p:grpSp>
      <p:sp>
        <p:nvSpPr>
          <p:cNvPr id="11" name="矩形 10"/>
          <p:cNvSpPr/>
          <p:nvPr/>
        </p:nvSpPr>
        <p:spPr>
          <a:xfrm>
            <a:off x="3067911" y="427644"/>
            <a:ext cx="4075857" cy="572464"/>
          </a:xfrm>
          <a:prstGeom prst="rect">
            <a:avLst/>
          </a:prstGeom>
        </p:spPr>
        <p:txBody>
          <a:bodyPr wrap="square">
            <a:spAutoFit/>
          </a:bodyPr>
          <a:lstStyle/>
          <a:p>
            <a:pPr algn="just">
              <a:lnSpc>
                <a:spcPct val="130000"/>
              </a:lnSpc>
              <a:defRPr/>
            </a:pPr>
            <a:r>
              <a:rPr lang="en-US" altLang="zh-CN" sz="2400" b="1" dirty="0">
                <a:solidFill>
                  <a:srgbClr val="006600"/>
                </a:solidFill>
                <a:latin typeface="Helvetica"/>
                <a:ea typeface="Helvetica Neue"/>
                <a:cs typeface="Helvetica Neue"/>
              </a:rPr>
              <a:t>Short answer questions</a:t>
            </a:r>
            <a:endParaRPr lang="zh-CN" altLang="en-US" sz="2400" b="1" dirty="0">
              <a:solidFill>
                <a:srgbClr val="006600"/>
              </a:solidFill>
              <a:latin typeface="Helvetica"/>
              <a:ea typeface="Helvetica Neue"/>
              <a:cs typeface="Helvetica Neue"/>
            </a:endParaRPr>
          </a:p>
        </p:txBody>
      </p:sp>
      <p:sp>
        <p:nvSpPr>
          <p:cNvPr id="10" name="TextBox 12"/>
          <p:cNvSpPr txBox="1">
            <a:spLocks noChangeArrowheads="1"/>
          </p:cNvSpPr>
          <p:nvPr/>
        </p:nvSpPr>
        <p:spPr bwMode="auto">
          <a:xfrm>
            <a:off x="1571604" y="3305606"/>
            <a:ext cx="6699474" cy="2123658"/>
          </a:xfrm>
          <a:prstGeom prst="rect">
            <a:avLst/>
          </a:prstGeom>
          <a:noFill/>
          <a:ln w="9525">
            <a:noFill/>
            <a:miter lim="800000"/>
            <a:headEnd/>
            <a:tailEnd/>
          </a:ln>
        </p:spPr>
        <p:txBody>
          <a:bodyPr wrap="square">
            <a:spAutoFit/>
          </a:bodyPr>
          <a:lstStyle/>
          <a:p>
            <a:pPr>
              <a:lnSpc>
                <a:spcPct val="110000"/>
              </a:lnSpc>
            </a:pPr>
            <a:r>
              <a:rPr lang="en-US" altLang="zh-CN" sz="2400" dirty="0">
                <a:latin typeface="Helvetica"/>
                <a:ea typeface="楷体_GB2312" pitchFamily="49" charset="-122"/>
              </a:rPr>
              <a:t>Before I left for college they told me : </a:t>
            </a:r>
            <a:endParaRPr lang="zh-CN" altLang="en-US" sz="2400" dirty="0">
              <a:latin typeface="Helvetica"/>
              <a:ea typeface="楷体_GB2312" pitchFamily="49" charset="-122"/>
            </a:endParaRPr>
          </a:p>
          <a:p>
            <a:pPr marL="342900" indent="-342900">
              <a:lnSpc>
                <a:spcPct val="110000"/>
              </a:lnSpc>
              <a:buFont typeface="Arial" pitchFamily="34" charset="0"/>
              <a:buChar char="•"/>
            </a:pPr>
            <a:r>
              <a:rPr lang="en-US" altLang="zh-CN" sz="2400" dirty="0">
                <a:latin typeface="Helvetica"/>
                <a:ea typeface="楷体_GB2312" pitchFamily="49" charset="-122"/>
              </a:rPr>
              <a:t>To cherish the college experience; </a:t>
            </a:r>
            <a:endParaRPr lang="zh-CN" altLang="en-US" sz="2400" dirty="0">
              <a:latin typeface="Helvetica"/>
              <a:ea typeface="楷体_GB2312" pitchFamily="49" charset="-122"/>
            </a:endParaRPr>
          </a:p>
          <a:p>
            <a:pPr marL="342900" indent="-342900">
              <a:lnSpc>
                <a:spcPct val="110000"/>
              </a:lnSpc>
              <a:buFont typeface="Arial" pitchFamily="34" charset="0"/>
              <a:buChar char="•"/>
            </a:pPr>
            <a:r>
              <a:rPr lang="en-US" altLang="zh-CN" sz="2400" dirty="0">
                <a:latin typeface="Helvetica"/>
                <a:ea typeface="楷体_GB2312" pitchFamily="49" charset="-122"/>
              </a:rPr>
              <a:t>To make use of the opportunities for learning; </a:t>
            </a:r>
            <a:endParaRPr lang="zh-CN" altLang="en-US" sz="2400" dirty="0">
              <a:latin typeface="Helvetica"/>
              <a:ea typeface="楷体_GB2312" pitchFamily="49" charset="-122"/>
            </a:endParaRPr>
          </a:p>
          <a:p>
            <a:pPr marL="342900" indent="-342900">
              <a:lnSpc>
                <a:spcPct val="110000"/>
              </a:lnSpc>
              <a:buFont typeface="Arial" pitchFamily="34" charset="0"/>
              <a:buChar char="•"/>
            </a:pPr>
            <a:r>
              <a:rPr lang="en-US" altLang="zh-CN" sz="2400" dirty="0">
                <a:latin typeface="Helvetica"/>
                <a:ea typeface="楷体_GB2312" pitchFamily="49" charset="-122"/>
              </a:rPr>
              <a:t>To develop more interests; </a:t>
            </a:r>
            <a:endParaRPr lang="zh-CN" altLang="en-US" sz="2400" dirty="0">
              <a:latin typeface="Helvetica"/>
              <a:ea typeface="楷体_GB2312" pitchFamily="49" charset="-122"/>
            </a:endParaRPr>
          </a:p>
          <a:p>
            <a:pPr marL="342900" indent="-342900">
              <a:lnSpc>
                <a:spcPct val="110000"/>
              </a:lnSpc>
              <a:buFont typeface="Arial" pitchFamily="34" charset="0"/>
              <a:buChar char="•"/>
            </a:pPr>
            <a:r>
              <a:rPr lang="en-US" altLang="zh-CN" sz="2400" dirty="0">
                <a:latin typeface="Helvetica"/>
                <a:ea typeface="楷体_GB2312" pitchFamily="49" charset="-122"/>
              </a:rPr>
              <a:t>To read as widely as possible.</a:t>
            </a:r>
          </a:p>
        </p:txBody>
      </p:sp>
      <p:pic>
        <p:nvPicPr>
          <p:cNvPr id="18" name="图片 17" descr="1.png"/>
          <p:cNvPicPr>
            <a:picLocks noChangeAspect="1"/>
          </p:cNvPicPr>
          <p:nvPr/>
        </p:nvPicPr>
        <p:blipFill>
          <a:blip r:embed="rId5" cstate="print"/>
          <a:stretch>
            <a:fillRect/>
          </a:stretch>
        </p:blipFill>
        <p:spPr>
          <a:xfrm>
            <a:off x="0" y="0"/>
            <a:ext cx="2803928" cy="1011852"/>
          </a:xfrm>
          <a:prstGeom prst="rect">
            <a:avLst/>
          </a:prstGeom>
        </p:spPr>
      </p:pic>
      <p:pic>
        <p:nvPicPr>
          <p:cNvPr id="17"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614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5"/>
          <p:cNvPicPr>
            <a:picLocks noChangeAspect="1" noChangeArrowheads="1"/>
          </p:cNvPicPr>
          <p:nvPr/>
        </p:nvPicPr>
        <p:blipFill>
          <a:blip r:embed="rId3" cstate="print"/>
          <a:srcRect/>
          <a:stretch>
            <a:fillRect/>
          </a:stretch>
        </p:blipFill>
        <p:spPr bwMode="auto">
          <a:xfrm>
            <a:off x="452438" y="1772816"/>
            <a:ext cx="8369300"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1453238" y="3392122"/>
            <a:ext cx="5389800" cy="2751522"/>
          </a:xfrm>
          <a:prstGeom prst="rect">
            <a:avLst/>
          </a:prstGeom>
          <a:noFill/>
          <a:effectLst>
            <a:glow rad="139700">
              <a:schemeClr val="accent3">
                <a:satMod val="175000"/>
                <a:alpha val="40000"/>
              </a:schemeClr>
            </a:glow>
          </a:effectLst>
        </p:spPr>
        <p:txBody>
          <a:bodyPr>
            <a:spAutoFit/>
          </a:bodyPr>
          <a:lstStyle/>
          <a:p>
            <a:pPr>
              <a:lnSpc>
                <a:spcPct val="120000"/>
              </a:lnSpc>
              <a:spcBef>
                <a:spcPct val="50000"/>
              </a:spcBef>
              <a:defRPr/>
            </a:pPr>
            <a:r>
              <a:rPr kumimoji="1" lang="en-US" altLang="zh-CN" sz="2400" dirty="0">
                <a:effectLst>
                  <a:glow rad="101600">
                    <a:srgbClr val="000000">
                      <a:alpha val="60000"/>
                    </a:srgbClr>
                  </a:glow>
                </a:effectLst>
              </a:rPr>
              <a:t> </a:t>
            </a:r>
            <a:r>
              <a:rPr lang="en-US" altLang="zh-CN" sz="2400" dirty="0">
                <a:latin typeface="Helvetica"/>
                <a:ea typeface="楷体_GB2312" pitchFamily="49" charset="-122"/>
              </a:rPr>
              <a:t>What is the difference between a college and a university? This is the _________ of part three in our series for students who want to ________   a college or university in the United States.</a:t>
            </a:r>
          </a:p>
        </p:txBody>
      </p:sp>
      <p:sp>
        <p:nvSpPr>
          <p:cNvPr id="160778" name="TextBox 4"/>
          <p:cNvSpPr txBox="1">
            <a:spLocks noChangeArrowheads="1"/>
          </p:cNvSpPr>
          <p:nvPr/>
        </p:nvSpPr>
        <p:spPr bwMode="auto">
          <a:xfrm>
            <a:off x="1366882" y="2526565"/>
            <a:ext cx="5919762" cy="830997"/>
          </a:xfrm>
          <a:prstGeom prst="rect">
            <a:avLst/>
          </a:prstGeom>
          <a:noFill/>
          <a:ln w="9525">
            <a:noFill/>
            <a:miter lim="800000"/>
            <a:headEnd/>
            <a:tailEnd/>
          </a:ln>
        </p:spPr>
        <p:txBody>
          <a:bodyPr wrap="square">
            <a:spAutoFit/>
          </a:bodyPr>
          <a:lstStyle/>
          <a:p>
            <a:pPr>
              <a:defRPr/>
            </a:pPr>
            <a:r>
              <a:rPr lang="en-US" altLang="zh-CN" sz="2400" dirty="0">
                <a:latin typeface="Helvetica"/>
                <a:ea typeface="楷体_GB2312" pitchFamily="49" charset="-122"/>
              </a:rPr>
              <a:t>      This is the VOA Special English Education Report.</a:t>
            </a:r>
            <a:endParaRPr lang="zh-CN" altLang="en-US" sz="2400" dirty="0">
              <a:latin typeface="Helvetica"/>
              <a:ea typeface="楷体_GB2312" pitchFamily="49" charset="-122"/>
            </a:endParaRPr>
          </a:p>
        </p:txBody>
      </p:sp>
      <p:sp>
        <p:nvSpPr>
          <p:cNvPr id="8" name="矩形 7"/>
          <p:cNvSpPr/>
          <p:nvPr/>
        </p:nvSpPr>
        <p:spPr>
          <a:xfrm>
            <a:off x="1187624" y="1097805"/>
            <a:ext cx="7367630" cy="830997"/>
          </a:xfrm>
          <a:prstGeom prst="rect">
            <a:avLst/>
          </a:prstGeom>
        </p:spPr>
        <p:txBody>
          <a:bodyPr wrap="square">
            <a:spAutoFit/>
          </a:bodyPr>
          <a:lstStyle/>
          <a:p>
            <a:pPr algn="just" eaLnBrk="0" hangingPunct="0">
              <a:defRPr/>
            </a:pPr>
            <a:r>
              <a:rPr lang="en-US" altLang="zh-CN" sz="2400" b="1" dirty="0">
                <a:latin typeface="Helvetica"/>
                <a:ea typeface="Helvetica Neue"/>
                <a:cs typeface="Helvetica Neue"/>
              </a:rPr>
              <a:t>Listen to a short passage concerning college education and fill in the missing information.</a:t>
            </a:r>
          </a:p>
        </p:txBody>
      </p:sp>
      <p:sp>
        <p:nvSpPr>
          <p:cNvPr id="9" name="Text Box 41"/>
          <p:cNvSpPr txBox="1">
            <a:spLocks noChangeArrowheads="1"/>
          </p:cNvSpPr>
          <p:nvPr/>
        </p:nvSpPr>
        <p:spPr bwMode="auto">
          <a:xfrm>
            <a:off x="1571604" y="4325649"/>
            <a:ext cx="1359346"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a:solidFill>
                  <a:srgbClr val="0070C0"/>
                </a:solidFill>
                <a:latin typeface="Helvetica"/>
                <a:ea typeface="Helvetica Neue"/>
                <a:cs typeface="Helvetica Neue"/>
              </a:rPr>
              <a:t>subject </a:t>
            </a:r>
          </a:p>
        </p:txBody>
      </p:sp>
      <p:sp>
        <p:nvSpPr>
          <p:cNvPr id="12" name="Text Box 42"/>
          <p:cNvSpPr txBox="1">
            <a:spLocks noChangeArrowheads="1"/>
          </p:cNvSpPr>
          <p:nvPr/>
        </p:nvSpPr>
        <p:spPr bwMode="auto">
          <a:xfrm rot="10800000" flipV="1">
            <a:off x="4572001" y="4766419"/>
            <a:ext cx="2205949"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a:solidFill>
                  <a:srgbClr val="0070C0"/>
                </a:solidFill>
                <a:latin typeface="Helvetica"/>
                <a:ea typeface="Helvetica Neue"/>
                <a:cs typeface="Helvetica Neue"/>
              </a:rPr>
              <a:t>attend</a:t>
            </a:r>
          </a:p>
        </p:txBody>
      </p:sp>
      <p:sp>
        <p:nvSpPr>
          <p:cNvPr id="13" name="矩形 12"/>
          <p:cNvSpPr/>
          <p:nvPr/>
        </p:nvSpPr>
        <p:spPr>
          <a:xfrm>
            <a:off x="4637088" y="500042"/>
            <a:ext cx="3363936" cy="525657"/>
          </a:xfrm>
          <a:prstGeom prst="rect">
            <a:avLst/>
          </a:prstGeom>
        </p:spPr>
        <p:txBody>
          <a:bodyPr wrap="square">
            <a:spAutoFit/>
          </a:bodyPr>
          <a:lstStyle/>
          <a:p>
            <a:pPr algn="just">
              <a:lnSpc>
                <a:spcPct val="130000"/>
              </a:lnSpc>
              <a:defRPr/>
            </a:pPr>
            <a:r>
              <a:rPr lang="en-US" altLang="zh-CN" sz="2400" b="1" dirty="0">
                <a:solidFill>
                  <a:srgbClr val="0070C0"/>
                </a:solidFill>
                <a:latin typeface="Helvetica"/>
                <a:ea typeface="Helvetica Neue"/>
                <a:cs typeface="Helvetica Neue"/>
              </a:rPr>
              <a:t>Compound dictation</a:t>
            </a:r>
            <a:endParaRPr lang="zh-CN" altLang="en-US" sz="2400" b="1" dirty="0">
              <a:solidFill>
                <a:srgbClr val="0070C0"/>
              </a:solidFill>
              <a:latin typeface="Helvetica"/>
              <a:ea typeface="Helvetica Neue"/>
              <a:cs typeface="Helvetica Neue"/>
            </a:endParaRPr>
          </a:p>
        </p:txBody>
      </p:sp>
      <p:pic>
        <p:nvPicPr>
          <p:cNvPr id="18" name="图片 17" descr="图片16.png"/>
          <p:cNvPicPr>
            <a:picLocks noChangeAspect="1"/>
          </p:cNvPicPr>
          <p:nvPr/>
        </p:nvPicPr>
        <p:blipFill>
          <a:blip r:embed="rId4" cstate="print"/>
          <a:stretch>
            <a:fillRect/>
          </a:stretch>
        </p:blipFill>
        <p:spPr>
          <a:xfrm>
            <a:off x="-19871" y="0"/>
            <a:ext cx="4656959" cy="1194717"/>
          </a:xfrm>
          <a:prstGeom prst="rect">
            <a:avLst/>
          </a:prstGeom>
        </p:spPr>
      </p:pic>
      <p:pic>
        <p:nvPicPr>
          <p:cNvPr id="14"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图片 11" descr="u=2135434136,2842514633&amp;fm=23&amp;gp=0.jpg">
            <a:hlinkClick r:id="rId7" action="ppaction://hlinkfile"/>
          </p:cNvPr>
          <p:cNvPicPr>
            <a:picLocks noChangeAspect="1"/>
          </p:cNvPicPr>
          <p:nvPr/>
        </p:nvPicPr>
        <p:blipFill>
          <a:blip r:embed="rId8" cstate="print"/>
          <a:srcRect/>
          <a:stretch>
            <a:fillRect/>
          </a:stretch>
        </p:blipFill>
        <p:spPr bwMode="auto">
          <a:xfrm>
            <a:off x="1352530" y="2424109"/>
            <a:ext cx="433388" cy="433387"/>
          </a:xfrm>
          <a:prstGeom prst="rect">
            <a:avLst/>
          </a:prstGeom>
          <a:noFill/>
          <a:ln w="9525">
            <a:noFill/>
            <a:miter lim="800000"/>
            <a:headEnd/>
            <a:tailEnd/>
          </a:ln>
        </p:spPr>
      </p:pic>
      <p:pic>
        <p:nvPicPr>
          <p:cNvPr id="16" name="图片 15" descr="图片19.png"/>
          <p:cNvPicPr>
            <a:picLocks noChangeAspect="1"/>
          </p:cNvPicPr>
          <p:nvPr/>
        </p:nvPicPr>
        <p:blipFill>
          <a:blip r:embed="rId9" cstate="print">
            <a:clrChange>
              <a:clrFrom>
                <a:srgbClr val="000000">
                  <a:alpha val="0"/>
                </a:srgbClr>
              </a:clrFrom>
              <a:clrTo>
                <a:srgbClr val="000000">
                  <a:alpha val="0"/>
                </a:srgbClr>
              </a:clrTo>
            </a:clrChange>
          </a:blip>
          <a:stretch>
            <a:fillRect/>
          </a:stretch>
        </p:blipFill>
        <p:spPr>
          <a:xfrm>
            <a:off x="6777950" y="5733963"/>
            <a:ext cx="743651" cy="390112"/>
          </a:xfrm>
          <a:prstGeom prst="rect">
            <a:avLst/>
          </a:prstGeom>
        </p:spPr>
      </p:pic>
    </p:spTree>
    <p:extLst>
      <p:ext uri="{BB962C8B-B14F-4D97-AF65-F5344CB8AC3E}">
        <p14:creationId xmlns:p14="http://schemas.microsoft.com/office/powerpoint/2010/main" val="2817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5"/>
          <p:cNvPicPr>
            <a:picLocks noChangeAspect="1" noChangeArrowheads="1"/>
          </p:cNvPicPr>
          <p:nvPr/>
        </p:nvPicPr>
        <p:blipFill>
          <a:blip r:embed="rId3" cstate="print"/>
          <a:srcRect/>
          <a:stretch>
            <a:fillRect/>
          </a:stretch>
        </p:blipFill>
        <p:spPr bwMode="auto">
          <a:xfrm>
            <a:off x="452438" y="1827213"/>
            <a:ext cx="8369300"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1453238" y="3031441"/>
            <a:ext cx="5798164" cy="2751522"/>
          </a:xfrm>
          <a:prstGeom prst="rect">
            <a:avLst/>
          </a:prstGeom>
          <a:noFill/>
          <a:effectLst>
            <a:glow rad="139700">
              <a:schemeClr val="accent3">
                <a:satMod val="175000"/>
                <a:alpha val="40000"/>
              </a:schemeClr>
            </a:glow>
          </a:effectLst>
        </p:spPr>
        <p:txBody>
          <a:bodyPr wrap="square">
            <a:spAutoFit/>
          </a:bodyPr>
          <a:lstStyle/>
          <a:p>
            <a:pPr>
              <a:lnSpc>
                <a:spcPct val="120000"/>
              </a:lnSpc>
              <a:spcBef>
                <a:spcPct val="50000"/>
              </a:spcBef>
              <a:defRPr/>
            </a:pPr>
            <a:r>
              <a:rPr kumimoji="1" lang="en-US" altLang="zh-CN" sz="2400" dirty="0">
                <a:effectLst>
                  <a:glow rad="101600">
                    <a:srgbClr val="000000">
                      <a:alpha val="60000"/>
                    </a:srgbClr>
                  </a:glow>
                </a:effectLst>
              </a:rPr>
              <a:t>  </a:t>
            </a:r>
            <a:r>
              <a:rPr lang="en-US" altLang="zh-CN" sz="2400" dirty="0">
                <a:latin typeface="Helvetica"/>
                <a:ea typeface="楷体_GB2312" pitchFamily="49" charset="-122"/>
              </a:rPr>
              <a:t>Colleges and universities have many things in _____________. Both provide a greater ________________</a:t>
            </a:r>
            <a:r>
              <a:rPr lang="en-US" altLang="zh-CN" sz="1800" b="1" dirty="0">
                <a:solidFill>
                  <a:srgbClr val="0070C0"/>
                </a:solidFill>
                <a:latin typeface="Helvetica"/>
                <a:ea typeface="Helvetica Neue"/>
                <a:cs typeface="Helvetica Neue"/>
              </a:rPr>
              <a:t> </a:t>
            </a:r>
            <a:r>
              <a:rPr lang="en-US" altLang="zh-CN" sz="2400" dirty="0">
                <a:latin typeface="Helvetica"/>
                <a:ea typeface="楷体_GB2312" pitchFamily="49" charset="-122"/>
              </a:rPr>
              <a:t>of the world and its past. Both provide education in the arts and sciences. And both can help prepare young people to ____________.</a:t>
            </a:r>
          </a:p>
        </p:txBody>
      </p:sp>
      <p:sp>
        <p:nvSpPr>
          <p:cNvPr id="13" name="Text Box 43"/>
          <p:cNvSpPr txBox="1">
            <a:spLocks noChangeArrowheads="1"/>
          </p:cNvSpPr>
          <p:nvPr/>
        </p:nvSpPr>
        <p:spPr bwMode="auto">
          <a:xfrm rot="10800000" flipV="1">
            <a:off x="2980912" y="3559734"/>
            <a:ext cx="1636724"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a:solidFill>
                  <a:srgbClr val="0070C0"/>
                </a:solidFill>
                <a:latin typeface="Helvetica"/>
                <a:ea typeface="Helvetica Neue"/>
                <a:cs typeface="Helvetica Neue"/>
              </a:rPr>
              <a:t>common</a:t>
            </a:r>
          </a:p>
        </p:txBody>
      </p:sp>
      <p:sp>
        <p:nvSpPr>
          <p:cNvPr id="14" name="Text Box 208"/>
          <p:cNvSpPr txBox="1">
            <a:spLocks noChangeArrowheads="1"/>
          </p:cNvSpPr>
          <p:nvPr/>
        </p:nvSpPr>
        <p:spPr bwMode="auto">
          <a:xfrm rot="10800000" flipV="1">
            <a:off x="2612732" y="3988362"/>
            <a:ext cx="2373084"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a:solidFill>
                  <a:srgbClr val="0070C0"/>
                </a:solidFill>
                <a:latin typeface="Helvetica"/>
                <a:ea typeface="Helvetica Neue"/>
                <a:cs typeface="Helvetica Neue"/>
              </a:rPr>
              <a:t>understanding</a:t>
            </a:r>
            <a:r>
              <a:rPr lang="en-US" altLang="zh-CN" sz="1800" b="1" dirty="0">
                <a:solidFill>
                  <a:srgbClr val="0070C0"/>
                </a:solidFill>
                <a:latin typeface="Helvetica"/>
                <a:ea typeface="Helvetica Neue"/>
                <a:cs typeface="Helvetica Neue"/>
              </a:rPr>
              <a:t> </a:t>
            </a:r>
          </a:p>
        </p:txBody>
      </p:sp>
      <p:sp>
        <p:nvSpPr>
          <p:cNvPr id="15" name="Text Box 50"/>
          <p:cNvSpPr txBox="1">
            <a:spLocks noChangeArrowheads="1"/>
          </p:cNvSpPr>
          <p:nvPr/>
        </p:nvSpPr>
        <p:spPr bwMode="auto">
          <a:xfrm rot="10800000" flipV="1">
            <a:off x="5029805" y="5286388"/>
            <a:ext cx="2256839" cy="369332"/>
          </a:xfrm>
          <a:prstGeom prst="rect">
            <a:avLst/>
          </a:prstGeom>
          <a:noFill/>
          <a:ln w="9525" algn="ctr">
            <a:noFill/>
            <a:miter lim="800000"/>
            <a:headEnd/>
            <a:tailEnd/>
          </a:ln>
        </p:spPr>
        <p:txBody>
          <a:bodyPr wrap="square" lIns="0" tIns="0" rIns="0" bIns="0">
            <a:spAutoFit/>
          </a:bodyPr>
          <a:lstStyle/>
          <a:p>
            <a:pPr>
              <a:spcBef>
                <a:spcPct val="50000"/>
              </a:spcBef>
              <a:defRPr/>
            </a:pPr>
            <a:r>
              <a:rPr lang="en-US" altLang="zh-CN" sz="2400" b="1" dirty="0">
                <a:solidFill>
                  <a:srgbClr val="0070C0"/>
                </a:solidFill>
                <a:latin typeface="Helvetica"/>
                <a:ea typeface="Helvetica Neue"/>
                <a:cs typeface="Helvetica Neue"/>
              </a:rPr>
              <a:t>earn a living</a:t>
            </a:r>
          </a:p>
        </p:txBody>
      </p:sp>
      <p:sp>
        <p:nvSpPr>
          <p:cNvPr id="16" name="矩形 15"/>
          <p:cNvSpPr/>
          <p:nvPr/>
        </p:nvSpPr>
        <p:spPr>
          <a:xfrm>
            <a:off x="1187624" y="1142984"/>
            <a:ext cx="7367630" cy="830997"/>
          </a:xfrm>
          <a:prstGeom prst="rect">
            <a:avLst/>
          </a:prstGeom>
        </p:spPr>
        <p:txBody>
          <a:bodyPr wrap="square">
            <a:spAutoFit/>
          </a:bodyPr>
          <a:lstStyle/>
          <a:p>
            <a:pPr algn="just" eaLnBrk="0" hangingPunct="0">
              <a:defRPr/>
            </a:pPr>
            <a:r>
              <a:rPr lang="en-US" altLang="zh-CN" sz="2400" b="1" dirty="0">
                <a:latin typeface="Helvetica"/>
                <a:ea typeface="Helvetica Neue"/>
                <a:cs typeface="Helvetica Neue"/>
              </a:rPr>
              <a:t>Listen to a short passage concerning college education and fill in the missing information.</a:t>
            </a:r>
          </a:p>
        </p:txBody>
      </p:sp>
      <p:sp>
        <p:nvSpPr>
          <p:cNvPr id="19" name="矩形 18"/>
          <p:cNvSpPr/>
          <p:nvPr/>
        </p:nvSpPr>
        <p:spPr>
          <a:xfrm>
            <a:off x="4637088" y="500042"/>
            <a:ext cx="3578250" cy="572464"/>
          </a:xfrm>
          <a:prstGeom prst="rect">
            <a:avLst/>
          </a:prstGeom>
        </p:spPr>
        <p:txBody>
          <a:bodyPr wrap="square">
            <a:spAutoFit/>
          </a:bodyPr>
          <a:lstStyle/>
          <a:p>
            <a:pPr algn="just">
              <a:lnSpc>
                <a:spcPct val="130000"/>
              </a:lnSpc>
              <a:defRPr/>
            </a:pPr>
            <a:r>
              <a:rPr lang="en-US" altLang="zh-CN" sz="2400" b="1" dirty="0">
                <a:solidFill>
                  <a:srgbClr val="0070C0"/>
                </a:solidFill>
                <a:latin typeface="Helvetica"/>
                <a:ea typeface="Helvetica Neue"/>
                <a:cs typeface="Helvetica Neue"/>
              </a:rPr>
              <a:t>Compound dictation</a:t>
            </a:r>
            <a:endParaRPr lang="zh-CN" altLang="en-US" sz="2400" b="1" dirty="0">
              <a:solidFill>
                <a:srgbClr val="0070C0"/>
              </a:solidFill>
              <a:latin typeface="Helvetica"/>
              <a:ea typeface="Helvetica Neue"/>
              <a:cs typeface="Helvetica Neue"/>
            </a:endParaRPr>
          </a:p>
        </p:txBody>
      </p:sp>
      <p:pic>
        <p:nvPicPr>
          <p:cNvPr id="20" name="图片 11" descr="u=2135434136,2842514633&amp;fm=23&amp;gp=0.jpg">
            <a:hlinkClick r:id="rId4" action="ppaction://hlinkfile"/>
          </p:cNvPr>
          <p:cNvPicPr>
            <a:picLocks noChangeAspect="1"/>
          </p:cNvPicPr>
          <p:nvPr/>
        </p:nvPicPr>
        <p:blipFill>
          <a:blip r:embed="rId5" cstate="print"/>
          <a:srcRect/>
          <a:stretch>
            <a:fillRect/>
          </a:stretch>
        </p:blipFill>
        <p:spPr bwMode="auto">
          <a:xfrm>
            <a:off x="1187624" y="3031441"/>
            <a:ext cx="433388" cy="433387"/>
          </a:xfrm>
          <a:prstGeom prst="rect">
            <a:avLst/>
          </a:prstGeom>
          <a:noFill/>
          <a:ln w="9525">
            <a:noFill/>
            <a:miter lim="800000"/>
            <a:headEnd/>
            <a:tailEnd/>
          </a:ln>
        </p:spPr>
      </p:pic>
      <p:pic>
        <p:nvPicPr>
          <p:cNvPr id="18" name="图片 17" descr="图片16.png"/>
          <p:cNvPicPr>
            <a:picLocks noChangeAspect="1"/>
          </p:cNvPicPr>
          <p:nvPr/>
        </p:nvPicPr>
        <p:blipFill>
          <a:blip r:embed="rId6" cstate="print"/>
          <a:stretch>
            <a:fillRect/>
          </a:stretch>
        </p:blipFill>
        <p:spPr>
          <a:xfrm>
            <a:off x="-19871" y="0"/>
            <a:ext cx="4656959" cy="1194717"/>
          </a:xfrm>
          <a:prstGeom prst="rect">
            <a:avLst/>
          </a:prstGeom>
        </p:spPr>
      </p:pic>
      <p:pic>
        <p:nvPicPr>
          <p:cNvPr id="21"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图片 21" descr="图片19.png"/>
          <p:cNvPicPr>
            <a:picLocks noChangeAspect="1"/>
          </p:cNvPicPr>
          <p:nvPr/>
        </p:nvPicPr>
        <p:blipFill>
          <a:blip r:embed="rId9" cstate="print">
            <a:clrChange>
              <a:clrFrom>
                <a:srgbClr val="000000">
                  <a:alpha val="0"/>
                </a:srgbClr>
              </a:clrFrom>
              <a:clrTo>
                <a:srgbClr val="000000">
                  <a:alpha val="0"/>
                </a:srgbClr>
              </a:clrTo>
            </a:clrChange>
          </a:blip>
          <a:stretch>
            <a:fillRect/>
          </a:stretch>
        </p:blipFill>
        <p:spPr>
          <a:xfrm>
            <a:off x="6777950" y="5733963"/>
            <a:ext cx="743651" cy="390112"/>
          </a:xfrm>
          <a:prstGeom prst="rect">
            <a:avLst/>
          </a:prstGeom>
        </p:spPr>
      </p:pic>
    </p:spTree>
    <p:extLst>
      <p:ext uri="{BB962C8B-B14F-4D97-AF65-F5344CB8AC3E}">
        <p14:creationId xmlns:p14="http://schemas.microsoft.com/office/powerpoint/2010/main" val="105081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5"/>
          <p:cNvPicPr>
            <a:picLocks noChangeAspect="1" noChangeArrowheads="1"/>
          </p:cNvPicPr>
          <p:nvPr/>
        </p:nvPicPr>
        <p:blipFill>
          <a:blip r:embed="rId3" cstate="print"/>
          <a:srcRect l="1527" r="763"/>
          <a:stretch>
            <a:fillRect/>
          </a:stretch>
        </p:blipFill>
        <p:spPr bwMode="auto">
          <a:xfrm>
            <a:off x="0" y="1827213"/>
            <a:ext cx="9144000"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822178" y="2578096"/>
            <a:ext cx="6821656" cy="2862322"/>
          </a:xfrm>
          <a:prstGeom prst="rect">
            <a:avLst/>
          </a:prstGeom>
          <a:noFill/>
          <a:effectLst>
            <a:glow rad="139700">
              <a:schemeClr val="accent3">
                <a:satMod val="175000"/>
                <a:alpha val="40000"/>
              </a:schemeClr>
            </a:glow>
          </a:effectLst>
        </p:spPr>
        <p:txBody>
          <a:bodyPr wrap="square">
            <a:spAutoFit/>
          </a:bodyPr>
          <a:lstStyle/>
          <a:p>
            <a:pPr>
              <a:lnSpc>
                <a:spcPct val="150000"/>
              </a:lnSpc>
              <a:spcBef>
                <a:spcPct val="50000"/>
              </a:spcBef>
              <a:defRPr/>
            </a:pPr>
            <a:r>
              <a:rPr lang="en-US" altLang="zh-CN" sz="2400" dirty="0">
                <a:latin typeface="Helvetica"/>
                <a:ea typeface="楷体_GB2312" pitchFamily="49" charset="-122"/>
              </a:rPr>
              <a:t>          Students who complete their _____________ studies either at a for-year college or a university receive</a:t>
            </a:r>
            <a:r>
              <a:rPr kumimoji="1" lang="en-US" altLang="zh-CN" sz="2400" dirty="0">
                <a:effectLst>
                  <a:glow rad="101600">
                    <a:srgbClr val="000000">
                      <a:alpha val="60000"/>
                    </a:srgbClr>
                  </a:glow>
                </a:effectLst>
              </a:rPr>
              <a:t> </a:t>
            </a:r>
            <a:r>
              <a:rPr lang="en-US" altLang="zh-CN" sz="2400" dirty="0">
                <a:latin typeface="Helvetica"/>
                <a:ea typeface="楷体_GB2312" pitchFamily="49" charset="-122"/>
              </a:rPr>
              <a:t>______________ degree. One difference is that many colleges do not offer graduate studies.</a:t>
            </a:r>
          </a:p>
        </p:txBody>
      </p:sp>
      <p:sp>
        <p:nvSpPr>
          <p:cNvPr id="12" name="Text Box 50"/>
          <p:cNvSpPr txBox="1">
            <a:spLocks noChangeArrowheads="1"/>
          </p:cNvSpPr>
          <p:nvPr/>
        </p:nvSpPr>
        <p:spPr bwMode="auto">
          <a:xfrm>
            <a:off x="871514" y="3237049"/>
            <a:ext cx="2057412" cy="406265"/>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200" b="1" dirty="0">
                <a:solidFill>
                  <a:srgbClr val="0070C0"/>
                </a:solidFill>
                <a:latin typeface="Helvetica"/>
                <a:ea typeface="Helvetica Neue"/>
                <a:cs typeface="Helvetica Neue"/>
              </a:rPr>
              <a:t>undergraduate</a:t>
            </a:r>
          </a:p>
        </p:txBody>
      </p:sp>
      <p:sp>
        <p:nvSpPr>
          <p:cNvPr id="13" name="Text Box 50"/>
          <p:cNvSpPr txBox="1">
            <a:spLocks noChangeArrowheads="1"/>
          </p:cNvSpPr>
          <p:nvPr/>
        </p:nvSpPr>
        <p:spPr bwMode="auto">
          <a:xfrm rot="10800000" flipV="1">
            <a:off x="5399184" y="3843058"/>
            <a:ext cx="2244650" cy="44319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a:solidFill>
                  <a:srgbClr val="0070C0"/>
                </a:solidFill>
                <a:uFill>
                  <a:solidFill>
                    <a:schemeClr val="tx1"/>
                  </a:solidFill>
                </a:uFill>
                <a:latin typeface="Helvetica"/>
                <a:ea typeface="Helvetica Neue"/>
                <a:cs typeface="Helvetica Neue"/>
              </a:rPr>
              <a:t>bachelor’s</a:t>
            </a:r>
          </a:p>
        </p:txBody>
      </p:sp>
      <p:sp>
        <p:nvSpPr>
          <p:cNvPr id="15" name="矩形 14"/>
          <p:cNvSpPr/>
          <p:nvPr/>
        </p:nvSpPr>
        <p:spPr>
          <a:xfrm>
            <a:off x="1187624" y="1142984"/>
            <a:ext cx="7367630" cy="830997"/>
          </a:xfrm>
          <a:prstGeom prst="rect">
            <a:avLst/>
          </a:prstGeom>
        </p:spPr>
        <p:txBody>
          <a:bodyPr wrap="square">
            <a:spAutoFit/>
          </a:bodyPr>
          <a:lstStyle/>
          <a:p>
            <a:pPr algn="just" eaLnBrk="0" hangingPunct="0">
              <a:defRPr/>
            </a:pPr>
            <a:r>
              <a:rPr lang="en-US" altLang="zh-CN" sz="2400" b="1" dirty="0">
                <a:latin typeface="Helvetica"/>
                <a:ea typeface="Helvetica Neue"/>
                <a:cs typeface="Helvetica Neue"/>
              </a:rPr>
              <a:t>Listen to a short passage concerning college education and fill in the missing information.</a:t>
            </a:r>
          </a:p>
        </p:txBody>
      </p:sp>
      <p:sp>
        <p:nvSpPr>
          <p:cNvPr id="18" name="矩形 17"/>
          <p:cNvSpPr/>
          <p:nvPr/>
        </p:nvSpPr>
        <p:spPr>
          <a:xfrm>
            <a:off x="4637088" y="500042"/>
            <a:ext cx="4149754" cy="525657"/>
          </a:xfrm>
          <a:prstGeom prst="rect">
            <a:avLst/>
          </a:prstGeom>
        </p:spPr>
        <p:txBody>
          <a:bodyPr wrap="square">
            <a:spAutoFit/>
          </a:bodyPr>
          <a:lstStyle/>
          <a:p>
            <a:pPr algn="just">
              <a:lnSpc>
                <a:spcPct val="130000"/>
              </a:lnSpc>
              <a:defRPr/>
            </a:pPr>
            <a:r>
              <a:rPr lang="en-US" altLang="zh-CN" sz="2400" b="1" dirty="0">
                <a:solidFill>
                  <a:srgbClr val="0070C0"/>
                </a:solidFill>
                <a:latin typeface="Helvetica"/>
                <a:ea typeface="Helvetica Neue"/>
                <a:cs typeface="Helvetica Neue"/>
              </a:rPr>
              <a:t>Compound dictation</a:t>
            </a:r>
            <a:endParaRPr lang="zh-CN" altLang="en-US" sz="2400" b="1" dirty="0">
              <a:solidFill>
                <a:srgbClr val="0070C0"/>
              </a:solidFill>
              <a:latin typeface="Helvetica"/>
              <a:ea typeface="Helvetica Neue"/>
              <a:cs typeface="Helvetica Neue"/>
            </a:endParaRPr>
          </a:p>
        </p:txBody>
      </p:sp>
      <p:pic>
        <p:nvPicPr>
          <p:cNvPr id="16" name="图片 11" descr="u=2135434136,2842514633&amp;fm=23&amp;gp=0.jpg">
            <a:hlinkClick r:id="rId4" action="ppaction://hlinkfile"/>
          </p:cNvPr>
          <p:cNvPicPr>
            <a:picLocks noChangeAspect="1"/>
          </p:cNvPicPr>
          <p:nvPr/>
        </p:nvPicPr>
        <p:blipFill>
          <a:blip r:embed="rId5" cstate="print"/>
          <a:srcRect/>
          <a:stretch>
            <a:fillRect/>
          </a:stretch>
        </p:blipFill>
        <p:spPr bwMode="auto">
          <a:xfrm>
            <a:off x="754236" y="2645534"/>
            <a:ext cx="433388" cy="433387"/>
          </a:xfrm>
          <a:prstGeom prst="rect">
            <a:avLst/>
          </a:prstGeom>
          <a:noFill/>
          <a:ln w="9525">
            <a:noFill/>
            <a:miter lim="800000"/>
            <a:headEnd/>
            <a:tailEnd/>
          </a:ln>
        </p:spPr>
      </p:pic>
      <p:pic>
        <p:nvPicPr>
          <p:cNvPr id="19" name="图片 18" descr="图片16.png"/>
          <p:cNvPicPr>
            <a:picLocks noChangeAspect="1"/>
          </p:cNvPicPr>
          <p:nvPr/>
        </p:nvPicPr>
        <p:blipFill>
          <a:blip r:embed="rId6" cstate="print"/>
          <a:stretch>
            <a:fillRect/>
          </a:stretch>
        </p:blipFill>
        <p:spPr>
          <a:xfrm>
            <a:off x="-19871" y="0"/>
            <a:ext cx="4656959" cy="1194717"/>
          </a:xfrm>
          <a:prstGeom prst="rect">
            <a:avLst/>
          </a:prstGeom>
        </p:spPr>
      </p:pic>
      <p:pic>
        <p:nvPicPr>
          <p:cNvPr id="20"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图片 20" descr="图片19.png"/>
          <p:cNvPicPr>
            <a:picLocks noChangeAspect="1"/>
          </p:cNvPicPr>
          <p:nvPr/>
        </p:nvPicPr>
        <p:blipFill>
          <a:blip r:embed="rId9" cstate="print">
            <a:clrChange>
              <a:clrFrom>
                <a:srgbClr val="000000">
                  <a:alpha val="0"/>
                </a:srgbClr>
              </a:clrFrom>
              <a:clrTo>
                <a:srgbClr val="000000">
                  <a:alpha val="0"/>
                </a:srgbClr>
              </a:clrTo>
            </a:clrChange>
          </a:blip>
          <a:stretch>
            <a:fillRect/>
          </a:stretch>
        </p:blipFill>
        <p:spPr>
          <a:xfrm>
            <a:off x="6777950" y="5733963"/>
            <a:ext cx="743651" cy="390112"/>
          </a:xfrm>
          <a:prstGeom prst="rect">
            <a:avLst/>
          </a:prstGeom>
        </p:spPr>
      </p:pic>
    </p:spTree>
    <p:extLst>
      <p:ext uri="{BB962C8B-B14F-4D97-AF65-F5344CB8AC3E}">
        <p14:creationId xmlns:p14="http://schemas.microsoft.com/office/powerpoint/2010/main" val="179307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5"/>
          <p:cNvPicPr>
            <a:picLocks noChangeAspect="1" noChangeArrowheads="1"/>
          </p:cNvPicPr>
          <p:nvPr/>
        </p:nvPicPr>
        <p:blipFill>
          <a:blip r:embed="rId3" cstate="print"/>
          <a:srcRect/>
          <a:stretch>
            <a:fillRect/>
          </a:stretch>
        </p:blipFill>
        <p:spPr bwMode="auto">
          <a:xfrm>
            <a:off x="0" y="1827213"/>
            <a:ext cx="9144000"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1000100" y="2428841"/>
            <a:ext cx="6508554" cy="3194721"/>
          </a:xfrm>
          <a:prstGeom prst="rect">
            <a:avLst/>
          </a:prstGeom>
          <a:noFill/>
          <a:effectLst>
            <a:glow rad="139700">
              <a:schemeClr val="accent3">
                <a:satMod val="175000"/>
                <a:alpha val="40000"/>
              </a:schemeClr>
            </a:glow>
          </a:effectLst>
        </p:spPr>
        <p:txBody>
          <a:bodyPr wrap="square">
            <a:spAutoFit/>
          </a:bodyPr>
          <a:lstStyle/>
          <a:p>
            <a:pPr algn="just">
              <a:lnSpc>
                <a:spcPct val="120000"/>
              </a:lnSpc>
              <a:spcBef>
                <a:spcPct val="50000"/>
              </a:spcBef>
              <a:defRPr/>
            </a:pPr>
            <a:r>
              <a:rPr lang="en-US" altLang="zh-CN" sz="2400" dirty="0">
                <a:latin typeface="Helvetica"/>
                <a:ea typeface="楷体_GB2312" pitchFamily="49" charset="-122"/>
              </a:rPr>
              <a:t>       Universities are generally bigger, offer more   __________ and do more research. Modern universities developed from those of the ______________ in Europe. The word “university” came from the Latin “universities.” This described a group of people __________ for a common purpose.</a:t>
            </a:r>
          </a:p>
        </p:txBody>
      </p:sp>
      <p:sp>
        <p:nvSpPr>
          <p:cNvPr id="12" name="Text Box 1029"/>
          <p:cNvSpPr txBox="1">
            <a:spLocks noChangeArrowheads="1"/>
          </p:cNvSpPr>
          <p:nvPr/>
        </p:nvSpPr>
        <p:spPr bwMode="auto">
          <a:xfrm rot="10800000" flipV="1">
            <a:off x="2284273" y="2842926"/>
            <a:ext cx="1574935" cy="44319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a:solidFill>
                  <a:srgbClr val="0070C0"/>
                </a:solidFill>
                <a:latin typeface="Helvetica"/>
                <a:ea typeface="Helvetica Neue"/>
                <a:cs typeface="Helvetica Neue"/>
              </a:rPr>
              <a:t>programs</a:t>
            </a:r>
          </a:p>
        </p:txBody>
      </p:sp>
      <p:sp>
        <p:nvSpPr>
          <p:cNvPr id="16" name="Text Box 1029"/>
          <p:cNvSpPr txBox="1">
            <a:spLocks noChangeArrowheads="1"/>
          </p:cNvSpPr>
          <p:nvPr/>
        </p:nvSpPr>
        <p:spPr bwMode="auto">
          <a:xfrm>
            <a:off x="1777980" y="3757050"/>
            <a:ext cx="2859108" cy="44319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a:solidFill>
                  <a:srgbClr val="0070C0"/>
                </a:solidFill>
                <a:latin typeface="Helvetica"/>
                <a:ea typeface="Helvetica Neue"/>
                <a:cs typeface="Helvetica Neue"/>
              </a:rPr>
              <a:t>   Middle Ages</a:t>
            </a:r>
          </a:p>
        </p:txBody>
      </p:sp>
      <p:sp>
        <p:nvSpPr>
          <p:cNvPr id="18" name="Text Box 1029"/>
          <p:cNvSpPr txBox="1">
            <a:spLocks noChangeArrowheads="1"/>
          </p:cNvSpPr>
          <p:nvPr/>
        </p:nvSpPr>
        <p:spPr bwMode="auto">
          <a:xfrm>
            <a:off x="5857884" y="4621591"/>
            <a:ext cx="2214578" cy="44319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a:solidFill>
                  <a:srgbClr val="0070C0"/>
                </a:solidFill>
                <a:latin typeface="Helvetica"/>
                <a:ea typeface="Helvetica Neue"/>
                <a:cs typeface="Helvetica Neue"/>
              </a:rPr>
              <a:t>organized</a:t>
            </a:r>
          </a:p>
        </p:txBody>
      </p:sp>
      <p:sp>
        <p:nvSpPr>
          <p:cNvPr id="14" name="矩形 13"/>
          <p:cNvSpPr/>
          <p:nvPr/>
        </p:nvSpPr>
        <p:spPr>
          <a:xfrm>
            <a:off x="1187624" y="1169243"/>
            <a:ext cx="7367630" cy="830997"/>
          </a:xfrm>
          <a:prstGeom prst="rect">
            <a:avLst/>
          </a:prstGeom>
        </p:spPr>
        <p:txBody>
          <a:bodyPr wrap="square">
            <a:spAutoFit/>
          </a:bodyPr>
          <a:lstStyle/>
          <a:p>
            <a:pPr algn="just" eaLnBrk="0" hangingPunct="0">
              <a:defRPr/>
            </a:pPr>
            <a:r>
              <a:rPr lang="en-US" altLang="zh-CN" sz="2400" b="1" dirty="0">
                <a:latin typeface="Helvetica"/>
                <a:ea typeface="Helvetica Neue"/>
                <a:cs typeface="Helvetica Neue"/>
              </a:rPr>
              <a:t>Listen to a short passage concerning college education and fill in the missing information.</a:t>
            </a:r>
          </a:p>
        </p:txBody>
      </p:sp>
      <p:sp>
        <p:nvSpPr>
          <p:cNvPr id="19" name="矩形 18"/>
          <p:cNvSpPr/>
          <p:nvPr/>
        </p:nvSpPr>
        <p:spPr>
          <a:xfrm>
            <a:off x="4637088" y="500042"/>
            <a:ext cx="3918166" cy="525657"/>
          </a:xfrm>
          <a:prstGeom prst="rect">
            <a:avLst/>
          </a:prstGeom>
        </p:spPr>
        <p:txBody>
          <a:bodyPr wrap="square">
            <a:spAutoFit/>
          </a:bodyPr>
          <a:lstStyle/>
          <a:p>
            <a:pPr algn="just">
              <a:lnSpc>
                <a:spcPct val="130000"/>
              </a:lnSpc>
              <a:defRPr/>
            </a:pPr>
            <a:r>
              <a:rPr lang="en-US" altLang="zh-CN" sz="2400" b="1" dirty="0">
                <a:solidFill>
                  <a:srgbClr val="0070C0"/>
                </a:solidFill>
                <a:latin typeface="Helvetica"/>
                <a:ea typeface="Helvetica Neue"/>
                <a:cs typeface="Helvetica Neue"/>
              </a:rPr>
              <a:t>Compound dictation</a:t>
            </a:r>
            <a:endParaRPr lang="zh-CN" altLang="en-US" sz="2400" b="1" dirty="0">
              <a:solidFill>
                <a:srgbClr val="0070C0"/>
              </a:solidFill>
              <a:latin typeface="Helvetica"/>
              <a:ea typeface="Helvetica Neue"/>
              <a:cs typeface="Helvetica Neue"/>
            </a:endParaRPr>
          </a:p>
        </p:txBody>
      </p:sp>
      <p:pic>
        <p:nvPicPr>
          <p:cNvPr id="15" name="图片 14" descr="图片16.png"/>
          <p:cNvPicPr>
            <a:picLocks noChangeAspect="1"/>
          </p:cNvPicPr>
          <p:nvPr/>
        </p:nvPicPr>
        <p:blipFill>
          <a:blip r:embed="rId4" cstate="print"/>
          <a:stretch>
            <a:fillRect/>
          </a:stretch>
        </p:blipFill>
        <p:spPr>
          <a:xfrm>
            <a:off x="-19871" y="0"/>
            <a:ext cx="4656959" cy="1194717"/>
          </a:xfrm>
          <a:prstGeom prst="rect">
            <a:avLst/>
          </a:prstGeom>
        </p:spPr>
      </p:pic>
      <p:pic>
        <p:nvPicPr>
          <p:cNvPr id="21"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图片 11" descr="u=2135434136,2842514633&amp;fm=23&amp;gp=0.jpg">
            <a:hlinkClick r:id="rId7" action="ppaction://hlinkfile"/>
          </p:cNvPr>
          <p:cNvPicPr>
            <a:picLocks noChangeAspect="1"/>
          </p:cNvPicPr>
          <p:nvPr/>
        </p:nvPicPr>
        <p:blipFill>
          <a:blip r:embed="rId8" cstate="print"/>
          <a:srcRect/>
          <a:stretch>
            <a:fillRect/>
          </a:stretch>
        </p:blipFill>
        <p:spPr bwMode="auto">
          <a:xfrm>
            <a:off x="783406" y="2428841"/>
            <a:ext cx="433388" cy="433387"/>
          </a:xfrm>
          <a:prstGeom prst="rect">
            <a:avLst/>
          </a:prstGeom>
          <a:noFill/>
          <a:ln w="9525">
            <a:noFill/>
            <a:miter lim="800000"/>
            <a:headEnd/>
            <a:tailEnd/>
          </a:ln>
        </p:spPr>
      </p:pic>
    </p:spTree>
    <p:extLst>
      <p:ext uri="{BB962C8B-B14F-4D97-AF65-F5344CB8AC3E}">
        <p14:creationId xmlns:p14="http://schemas.microsoft.com/office/powerpoint/2010/main" val="200645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Box 19"/>
          <p:cNvSpPr txBox="1">
            <a:spLocks noChangeArrowheads="1"/>
          </p:cNvSpPr>
          <p:nvPr/>
        </p:nvSpPr>
        <p:spPr bwMode="auto">
          <a:xfrm>
            <a:off x="857224" y="1454150"/>
            <a:ext cx="3027360" cy="400110"/>
          </a:xfrm>
          <a:prstGeom prst="rect">
            <a:avLst/>
          </a:prstGeom>
          <a:noFill/>
          <a:ln w="9525">
            <a:noFill/>
            <a:miter lim="800000"/>
            <a:headEnd/>
            <a:tailEnd/>
          </a:ln>
        </p:spPr>
        <p:txBody>
          <a:bodyPr wrap="square">
            <a:spAutoFit/>
          </a:bodyPr>
          <a:lstStyle/>
          <a:p>
            <a:r>
              <a:rPr lang="en-US" altLang="zh-CN" sz="2000" b="1" dirty="0">
                <a:latin typeface="Helvetica"/>
                <a:ea typeface="Helvetica Neue"/>
                <a:cs typeface="Helvetica Neue"/>
              </a:rPr>
              <a:t>Questions Previewing</a:t>
            </a:r>
            <a:endParaRPr lang="zh-CN" altLang="en-US" sz="2000" b="1" dirty="0">
              <a:latin typeface="Helvetica"/>
              <a:ea typeface="Helvetica Neue"/>
              <a:cs typeface="Helvetica Neue"/>
            </a:endParaRPr>
          </a:p>
        </p:txBody>
      </p:sp>
      <p:sp>
        <p:nvSpPr>
          <p:cNvPr id="11" name="Rectangle 10"/>
          <p:cNvSpPr/>
          <p:nvPr/>
        </p:nvSpPr>
        <p:spPr>
          <a:xfrm>
            <a:off x="767290" y="1643050"/>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857224" y="2169375"/>
            <a:ext cx="7499068" cy="830997"/>
          </a:xfrm>
          <a:prstGeom prst="rect">
            <a:avLst/>
          </a:prstGeom>
        </p:spPr>
        <p:txBody>
          <a:bodyPr wrap="square">
            <a:spAutoFit/>
          </a:bodyPr>
          <a:lstStyle/>
          <a:p>
            <a:pPr marL="457200" indent="-457200" eaLnBrk="0" hangingPunct="0">
              <a:defRPr/>
            </a:pPr>
            <a:r>
              <a:rPr lang="en-US" altLang="zh-CN" sz="2400" dirty="0">
                <a:latin typeface="Helvetica"/>
                <a:ea typeface="楷体_GB2312" pitchFamily="49" charset="-122"/>
              </a:rPr>
              <a:t>1. In the United States, what choices do the   </a:t>
            </a:r>
          </a:p>
          <a:p>
            <a:pPr eaLnBrk="0" hangingPunct="0">
              <a:defRPr/>
            </a:pPr>
            <a:r>
              <a:rPr lang="en-US" altLang="zh-CN" sz="2400" dirty="0">
                <a:latin typeface="Helvetica"/>
                <a:ea typeface="楷体_GB2312" pitchFamily="49" charset="-122"/>
              </a:rPr>
              <a:t>    students have after high school?</a:t>
            </a:r>
          </a:p>
        </p:txBody>
      </p:sp>
      <p:sp>
        <p:nvSpPr>
          <p:cNvPr id="14" name="矩形 13"/>
          <p:cNvSpPr/>
          <p:nvPr/>
        </p:nvSpPr>
        <p:spPr>
          <a:xfrm>
            <a:off x="857224" y="3214686"/>
            <a:ext cx="8072494" cy="461665"/>
          </a:xfrm>
          <a:prstGeom prst="rect">
            <a:avLst/>
          </a:prstGeom>
        </p:spPr>
        <p:txBody>
          <a:bodyPr wrap="square">
            <a:spAutoFit/>
          </a:bodyPr>
          <a:lstStyle/>
          <a:p>
            <a:pPr eaLnBrk="0" hangingPunct="0">
              <a:defRPr/>
            </a:pPr>
            <a:r>
              <a:rPr lang="en-US" altLang="zh-CN" sz="2400" dirty="0">
                <a:latin typeface="Helvetica"/>
                <a:ea typeface="楷体_GB2312" pitchFamily="49" charset="-122"/>
              </a:rPr>
              <a:t>2. What are the major criteria for university  admission?</a:t>
            </a:r>
          </a:p>
        </p:txBody>
      </p:sp>
      <p:sp>
        <p:nvSpPr>
          <p:cNvPr id="18" name="矩形 17"/>
          <p:cNvSpPr/>
          <p:nvPr/>
        </p:nvSpPr>
        <p:spPr>
          <a:xfrm>
            <a:off x="857224" y="3974245"/>
            <a:ext cx="7410134" cy="830997"/>
          </a:xfrm>
          <a:prstGeom prst="rect">
            <a:avLst/>
          </a:prstGeom>
        </p:spPr>
        <p:txBody>
          <a:bodyPr wrap="square">
            <a:spAutoFit/>
          </a:bodyPr>
          <a:lstStyle/>
          <a:p>
            <a:pPr eaLnBrk="0" hangingPunct="0">
              <a:defRPr/>
            </a:pPr>
            <a:r>
              <a:rPr lang="en-US" altLang="zh-CN" sz="2400" dirty="0">
                <a:latin typeface="Helvetica"/>
                <a:ea typeface="楷体_GB2312" pitchFamily="49" charset="-122"/>
              </a:rPr>
              <a:t>3.What kind of extracurricular activities can </a:t>
            </a:r>
          </a:p>
          <a:p>
            <a:pPr eaLnBrk="0" hangingPunct="0">
              <a:defRPr/>
            </a:pPr>
            <a:r>
              <a:rPr lang="en-US" altLang="zh-CN" sz="2400" dirty="0">
                <a:latin typeface="Helvetica"/>
                <a:ea typeface="楷体_GB2312" pitchFamily="49" charset="-122"/>
              </a:rPr>
              <a:t>    students participate in? What can they?</a:t>
            </a:r>
          </a:p>
        </p:txBody>
      </p:sp>
      <p:pic>
        <p:nvPicPr>
          <p:cNvPr id="22" name="图片 21" descr="图片17.png"/>
          <p:cNvPicPr>
            <a:picLocks noChangeAspect="1"/>
          </p:cNvPicPr>
          <p:nvPr/>
        </p:nvPicPr>
        <p:blipFill>
          <a:blip r:embed="rId3" cstate="print"/>
          <a:stretch>
            <a:fillRect/>
          </a:stretch>
        </p:blipFill>
        <p:spPr>
          <a:xfrm>
            <a:off x="0" y="0"/>
            <a:ext cx="4656959" cy="1200813"/>
          </a:xfrm>
          <a:prstGeom prst="rect">
            <a:avLst/>
          </a:prstGeom>
        </p:spPr>
      </p:pic>
      <p:sp>
        <p:nvSpPr>
          <p:cNvPr id="20" name="矩形 19"/>
          <p:cNvSpPr/>
          <p:nvPr/>
        </p:nvSpPr>
        <p:spPr>
          <a:xfrm>
            <a:off x="4355602" y="609881"/>
            <a:ext cx="4788397" cy="430887"/>
          </a:xfrm>
          <a:prstGeom prst="rect">
            <a:avLst/>
          </a:prstGeom>
        </p:spPr>
        <p:txBody>
          <a:bodyPr wrap="square">
            <a:spAutoFit/>
          </a:bodyPr>
          <a:lstStyle/>
          <a:p>
            <a:pPr eaLnBrk="0" hangingPunct="0">
              <a:defRPr/>
            </a:pPr>
            <a:r>
              <a:rPr lang="en-US" altLang="zh-CN" sz="2200" b="1" dirty="0">
                <a:solidFill>
                  <a:srgbClr val="0070C0"/>
                </a:solidFill>
                <a:latin typeface="Helvetica"/>
                <a:ea typeface="Helvetica Neue"/>
                <a:cs typeface="Helvetica Neue"/>
              </a:rPr>
              <a:t>American university education</a:t>
            </a:r>
          </a:p>
        </p:txBody>
      </p:sp>
      <p:pic>
        <p:nvPicPr>
          <p:cNvPr id="21"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1580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1378965" y="3180049"/>
            <a:ext cx="6193431" cy="2625216"/>
          </a:xfrm>
          <a:prstGeom prst="roundRect">
            <a:avLst/>
          </a:prstGeom>
          <a:noFill/>
          <a:ln>
            <a:solidFill>
              <a:srgbClr val="00B0F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15"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156" y="2918432"/>
            <a:ext cx="1379266" cy="1084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hlinkClick r:id="rId4" action="ppaction://hlinksldjump"/>
          </p:cNvPr>
          <p:cNvSpPr txBox="1"/>
          <p:nvPr/>
        </p:nvSpPr>
        <p:spPr>
          <a:xfrm>
            <a:off x="948202" y="3047891"/>
            <a:ext cx="909154"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857224" y="1714488"/>
            <a:ext cx="7499068" cy="830997"/>
          </a:xfrm>
          <a:prstGeom prst="rect">
            <a:avLst/>
          </a:prstGeom>
        </p:spPr>
        <p:txBody>
          <a:bodyPr wrap="square">
            <a:spAutoFit/>
          </a:bodyPr>
          <a:lstStyle/>
          <a:p>
            <a:pPr marL="457200" indent="-457200" eaLnBrk="0" hangingPunct="0">
              <a:buAutoNum type="arabicPeriod"/>
              <a:defRPr/>
            </a:pPr>
            <a:r>
              <a:rPr lang="en-US" altLang="zh-CN" sz="2400" dirty="0">
                <a:latin typeface="Helvetica"/>
                <a:ea typeface="楷体_GB2312" pitchFamily="49" charset="-122"/>
              </a:rPr>
              <a:t>In the United States, what choices do the   </a:t>
            </a:r>
          </a:p>
          <a:p>
            <a:pPr eaLnBrk="0" hangingPunct="0">
              <a:defRPr/>
            </a:pPr>
            <a:r>
              <a:rPr lang="en-US" altLang="zh-CN" sz="2400" dirty="0">
                <a:latin typeface="Helvetica"/>
                <a:ea typeface="楷体_GB2312" pitchFamily="49" charset="-122"/>
              </a:rPr>
              <a:t>     students have after high school?</a:t>
            </a:r>
          </a:p>
        </p:txBody>
      </p:sp>
      <p:sp>
        <p:nvSpPr>
          <p:cNvPr id="20" name="矩形 19"/>
          <p:cNvSpPr/>
          <p:nvPr/>
        </p:nvSpPr>
        <p:spPr>
          <a:xfrm>
            <a:off x="1737410" y="3398692"/>
            <a:ext cx="5858925" cy="1717393"/>
          </a:xfrm>
          <a:prstGeom prst="rect">
            <a:avLst/>
          </a:prstGeom>
        </p:spPr>
        <p:txBody>
          <a:bodyPr wrap="square">
            <a:spAutoFit/>
          </a:bodyPr>
          <a:lstStyle/>
          <a:p>
            <a:pPr marL="342900" indent="-342900">
              <a:lnSpc>
                <a:spcPct val="110000"/>
              </a:lnSpc>
              <a:buFont typeface="Arial" pitchFamily="34" charset="0"/>
              <a:buChar char="•"/>
              <a:defRPr/>
            </a:pPr>
            <a:r>
              <a:rPr lang="en-US" altLang="zh-CN" sz="2400" dirty="0">
                <a:latin typeface="Helvetica"/>
                <a:ea typeface="楷体_GB2312" pitchFamily="49" charset="-122"/>
              </a:rPr>
              <a:t>go to college;</a:t>
            </a:r>
            <a:endParaRPr lang="zh-CN" altLang="en-US" sz="2400" dirty="0">
              <a:latin typeface="Helvetica"/>
              <a:ea typeface="楷体_GB2312" pitchFamily="49" charset="-122"/>
            </a:endParaRPr>
          </a:p>
          <a:p>
            <a:pPr marL="342900" indent="-342900">
              <a:lnSpc>
                <a:spcPct val="110000"/>
              </a:lnSpc>
              <a:buFont typeface="Arial" pitchFamily="34" charset="0"/>
              <a:buChar char="•"/>
              <a:defRPr/>
            </a:pPr>
            <a:r>
              <a:rPr lang="en-US" altLang="zh-CN" sz="2400" dirty="0">
                <a:latin typeface="Helvetica"/>
                <a:ea typeface="楷体_GB2312" pitchFamily="49" charset="-122"/>
              </a:rPr>
              <a:t>go straight to the workforce; </a:t>
            </a:r>
            <a:endParaRPr lang="zh-CN" altLang="en-US" sz="2400" dirty="0">
              <a:latin typeface="Helvetica"/>
              <a:ea typeface="楷体_GB2312" pitchFamily="49" charset="-122"/>
            </a:endParaRPr>
          </a:p>
          <a:p>
            <a:pPr marL="342900" indent="-342900">
              <a:lnSpc>
                <a:spcPct val="110000"/>
              </a:lnSpc>
              <a:buFont typeface="Arial" pitchFamily="34" charset="0"/>
              <a:buChar char="•"/>
              <a:defRPr/>
            </a:pPr>
            <a:r>
              <a:rPr lang="en-US" altLang="zh-CN" sz="2400" dirty="0">
                <a:latin typeface="Helvetica"/>
                <a:ea typeface="楷体_GB2312" pitchFamily="49" charset="-122"/>
              </a:rPr>
              <a:t>attend a two-year community college  before applying to a university.  </a:t>
            </a:r>
            <a:endParaRPr lang="zh-CN" altLang="en-US" sz="2400" dirty="0">
              <a:latin typeface="Helvetica"/>
              <a:ea typeface="楷体_GB2312" pitchFamily="49" charset="-122"/>
            </a:endParaRPr>
          </a:p>
        </p:txBody>
      </p:sp>
      <p:pic>
        <p:nvPicPr>
          <p:cNvPr id="13" name="Picture 2" descr="E:\2014素材\5009\28.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927281">
            <a:off x="6927174" y="4569534"/>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descr="图片17.png"/>
          <p:cNvPicPr>
            <a:picLocks noChangeAspect="1"/>
          </p:cNvPicPr>
          <p:nvPr/>
        </p:nvPicPr>
        <p:blipFill>
          <a:blip r:embed="rId6" cstate="print"/>
          <a:stretch>
            <a:fillRect/>
          </a:stretch>
        </p:blipFill>
        <p:spPr>
          <a:xfrm>
            <a:off x="0" y="0"/>
            <a:ext cx="4656959" cy="1200813"/>
          </a:xfrm>
          <a:prstGeom prst="rect">
            <a:avLst/>
          </a:prstGeom>
        </p:spPr>
      </p:pic>
      <p:sp>
        <p:nvSpPr>
          <p:cNvPr id="17" name="矩形 16"/>
          <p:cNvSpPr/>
          <p:nvPr/>
        </p:nvSpPr>
        <p:spPr>
          <a:xfrm>
            <a:off x="4355602" y="609881"/>
            <a:ext cx="4788397" cy="430887"/>
          </a:xfrm>
          <a:prstGeom prst="rect">
            <a:avLst/>
          </a:prstGeom>
        </p:spPr>
        <p:txBody>
          <a:bodyPr wrap="square">
            <a:spAutoFit/>
          </a:bodyPr>
          <a:lstStyle/>
          <a:p>
            <a:pPr eaLnBrk="0" hangingPunct="0">
              <a:defRPr/>
            </a:pPr>
            <a:r>
              <a:rPr lang="en-US" altLang="zh-CN" sz="2200" b="1" dirty="0">
                <a:solidFill>
                  <a:srgbClr val="0070C0"/>
                </a:solidFill>
                <a:latin typeface="Helvetica"/>
                <a:ea typeface="Helvetica Neue"/>
                <a:cs typeface="Helvetica Neue"/>
              </a:rPr>
              <a:t>American university education</a:t>
            </a:r>
          </a:p>
        </p:txBody>
      </p:sp>
      <p:pic>
        <p:nvPicPr>
          <p:cNvPr id="21"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158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899234" y="2643182"/>
            <a:ext cx="7316104" cy="3271369"/>
          </a:xfrm>
          <a:prstGeom prst="roundRect">
            <a:avLst/>
          </a:prstGeom>
          <a:noFill/>
          <a:ln>
            <a:solidFill>
              <a:srgbClr val="00B0F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15"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910" y="2396033"/>
            <a:ext cx="1379266" cy="1084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hlinkClick r:id="rId4" action="ppaction://hlinksldjump"/>
          </p:cNvPr>
          <p:cNvSpPr txBox="1"/>
          <p:nvPr/>
        </p:nvSpPr>
        <p:spPr>
          <a:xfrm>
            <a:off x="785786" y="2525492"/>
            <a:ext cx="909154"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285720" y="1610013"/>
            <a:ext cx="9001188" cy="461665"/>
          </a:xfrm>
          <a:prstGeom prst="rect">
            <a:avLst/>
          </a:prstGeom>
        </p:spPr>
        <p:txBody>
          <a:bodyPr wrap="square">
            <a:spAutoFit/>
          </a:bodyPr>
          <a:lstStyle/>
          <a:p>
            <a:pPr eaLnBrk="0" hangingPunct="0">
              <a:defRPr/>
            </a:pPr>
            <a:r>
              <a:rPr lang="en-US" altLang="zh-CN" sz="2400" dirty="0">
                <a:latin typeface="Helvetica"/>
                <a:ea typeface="楷体_GB2312" pitchFamily="49" charset="-122"/>
              </a:rPr>
              <a:t>2. What are the major criteria for university admission?</a:t>
            </a:r>
          </a:p>
        </p:txBody>
      </p:sp>
      <p:sp>
        <p:nvSpPr>
          <p:cNvPr id="20" name="矩形 19"/>
          <p:cNvSpPr/>
          <p:nvPr/>
        </p:nvSpPr>
        <p:spPr>
          <a:xfrm>
            <a:off x="1142976" y="2966298"/>
            <a:ext cx="7072362" cy="2713948"/>
          </a:xfrm>
          <a:prstGeom prst="rect">
            <a:avLst/>
          </a:prstGeom>
        </p:spPr>
        <p:txBody>
          <a:bodyPr wrap="square">
            <a:spAutoFit/>
          </a:bodyPr>
          <a:lstStyle/>
          <a:p>
            <a:pPr marL="342900" indent="-342900">
              <a:lnSpc>
                <a:spcPct val="120000"/>
              </a:lnSpc>
              <a:buFont typeface="Arial" pitchFamily="34" charset="0"/>
              <a:buChar char="•"/>
              <a:defRPr/>
            </a:pPr>
            <a:r>
              <a:rPr lang="en-US" altLang="zh-CN" sz="2400" dirty="0">
                <a:latin typeface="Helvetica"/>
                <a:ea typeface="楷体_GB2312" pitchFamily="49" charset="-122"/>
              </a:rPr>
              <a:t>A student’s high school course of study;</a:t>
            </a:r>
          </a:p>
          <a:p>
            <a:pPr marL="342900" indent="-342900">
              <a:lnSpc>
                <a:spcPct val="120000"/>
              </a:lnSpc>
              <a:buFont typeface="Arial" pitchFamily="34" charset="0"/>
              <a:buChar char="•"/>
              <a:defRPr/>
            </a:pPr>
            <a:r>
              <a:rPr lang="en-US" altLang="zh-CN" sz="2400" dirty="0">
                <a:latin typeface="Helvetica"/>
                <a:ea typeface="楷体_GB2312" pitchFamily="49" charset="-122"/>
              </a:rPr>
              <a:t>High school Grade Point Average (GPA); </a:t>
            </a:r>
          </a:p>
          <a:p>
            <a:pPr marL="342900" indent="-342900">
              <a:lnSpc>
                <a:spcPct val="120000"/>
              </a:lnSpc>
              <a:buFont typeface="Arial" pitchFamily="34" charset="0"/>
              <a:buChar char="•"/>
              <a:defRPr/>
            </a:pPr>
            <a:r>
              <a:rPr lang="en-US" altLang="zh-CN" sz="2400" dirty="0">
                <a:latin typeface="Helvetica"/>
                <a:ea typeface="楷体_GB2312" pitchFamily="49" charset="-122"/>
              </a:rPr>
              <a:t>Participation in extracurricular activities; </a:t>
            </a:r>
          </a:p>
          <a:p>
            <a:pPr marL="342900" indent="-342900">
              <a:lnSpc>
                <a:spcPct val="120000"/>
              </a:lnSpc>
              <a:buFont typeface="Arial" pitchFamily="34" charset="0"/>
              <a:buChar char="•"/>
              <a:defRPr/>
            </a:pPr>
            <a:r>
              <a:rPr lang="en-US" altLang="zh-CN" sz="2400" dirty="0">
                <a:latin typeface="Helvetica"/>
                <a:ea typeface="楷体_GB2312" pitchFamily="49" charset="-122"/>
              </a:rPr>
              <a:t>SAT or ACT exam scores, a written essay;</a:t>
            </a:r>
          </a:p>
          <a:p>
            <a:pPr marL="342900" indent="-342900">
              <a:lnSpc>
                <a:spcPct val="120000"/>
              </a:lnSpc>
              <a:buFont typeface="Arial" pitchFamily="34" charset="0"/>
              <a:buChar char="•"/>
              <a:defRPr/>
            </a:pPr>
            <a:r>
              <a:rPr lang="en-US" altLang="zh-CN" sz="2400" dirty="0">
                <a:latin typeface="Helvetica"/>
                <a:ea typeface="楷体_GB2312" pitchFamily="49" charset="-122"/>
              </a:rPr>
              <a:t>A personal interview with a representative from the admissions office.</a:t>
            </a:r>
          </a:p>
        </p:txBody>
      </p:sp>
      <p:pic>
        <p:nvPicPr>
          <p:cNvPr id="14" name="Picture 2" descr="E:\2014素材\5009\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314488" flipH="1">
            <a:off x="7534299" y="492517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descr="图片17.png"/>
          <p:cNvPicPr>
            <a:picLocks noChangeAspect="1"/>
          </p:cNvPicPr>
          <p:nvPr/>
        </p:nvPicPr>
        <p:blipFill>
          <a:blip r:embed="rId6" cstate="print"/>
          <a:stretch>
            <a:fillRect/>
          </a:stretch>
        </p:blipFill>
        <p:spPr>
          <a:xfrm>
            <a:off x="0" y="0"/>
            <a:ext cx="4656959" cy="1200813"/>
          </a:xfrm>
          <a:prstGeom prst="rect">
            <a:avLst/>
          </a:prstGeom>
        </p:spPr>
      </p:pic>
      <p:sp>
        <p:nvSpPr>
          <p:cNvPr id="13" name="矩形 12"/>
          <p:cNvSpPr/>
          <p:nvPr/>
        </p:nvSpPr>
        <p:spPr>
          <a:xfrm>
            <a:off x="4355602" y="609881"/>
            <a:ext cx="4788397" cy="430887"/>
          </a:xfrm>
          <a:prstGeom prst="rect">
            <a:avLst/>
          </a:prstGeom>
        </p:spPr>
        <p:txBody>
          <a:bodyPr wrap="square">
            <a:spAutoFit/>
          </a:bodyPr>
          <a:lstStyle/>
          <a:p>
            <a:pPr eaLnBrk="0" hangingPunct="0">
              <a:defRPr/>
            </a:pPr>
            <a:r>
              <a:rPr lang="en-US" altLang="zh-CN" sz="2200" b="1" dirty="0">
                <a:solidFill>
                  <a:srgbClr val="0070C0"/>
                </a:solidFill>
                <a:latin typeface="Helvetica"/>
                <a:ea typeface="Helvetica Neue"/>
                <a:cs typeface="Helvetica Neue"/>
              </a:rPr>
              <a:t>American university education</a:t>
            </a:r>
          </a:p>
        </p:txBody>
      </p:sp>
      <p:pic>
        <p:nvPicPr>
          <p:cNvPr id="21"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313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970672" y="2943713"/>
            <a:ext cx="7316104" cy="3271369"/>
          </a:xfrm>
          <a:prstGeom prst="roundRect">
            <a:avLst/>
          </a:prstGeom>
          <a:noFill/>
          <a:ln>
            <a:solidFill>
              <a:srgbClr val="00B0F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15"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48" y="2714620"/>
            <a:ext cx="1379266" cy="1084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hlinkClick r:id="rId4" action="ppaction://hlinksldjump"/>
          </p:cNvPr>
          <p:cNvSpPr txBox="1"/>
          <p:nvPr/>
        </p:nvSpPr>
        <p:spPr>
          <a:xfrm>
            <a:off x="714348" y="2786058"/>
            <a:ext cx="909154"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1089034" y="1525736"/>
            <a:ext cx="8197874" cy="830997"/>
          </a:xfrm>
          <a:prstGeom prst="rect">
            <a:avLst/>
          </a:prstGeom>
        </p:spPr>
        <p:txBody>
          <a:bodyPr wrap="square">
            <a:spAutoFit/>
          </a:bodyPr>
          <a:lstStyle/>
          <a:p>
            <a:pPr marL="274638" indent="-274638" eaLnBrk="0" hangingPunct="0">
              <a:defRPr/>
            </a:pPr>
            <a:r>
              <a:rPr lang="en-US" altLang="zh-CN" sz="2400" dirty="0">
                <a:latin typeface="Helvetica"/>
                <a:ea typeface="楷体_GB2312" pitchFamily="49" charset="-122"/>
              </a:rPr>
              <a:t>3.What kind of extracurricular activities can students participate in? What can they learn?</a:t>
            </a:r>
          </a:p>
        </p:txBody>
      </p:sp>
      <p:sp>
        <p:nvSpPr>
          <p:cNvPr id="20" name="矩形 19"/>
          <p:cNvSpPr/>
          <p:nvPr/>
        </p:nvSpPr>
        <p:spPr>
          <a:xfrm>
            <a:off x="1290305" y="3107292"/>
            <a:ext cx="6693566" cy="2936188"/>
          </a:xfrm>
          <a:prstGeom prst="rect">
            <a:avLst/>
          </a:prstGeom>
        </p:spPr>
        <p:txBody>
          <a:bodyPr wrap="square">
            <a:spAutoFit/>
          </a:bodyPr>
          <a:lstStyle/>
          <a:p>
            <a:pPr>
              <a:lnSpc>
                <a:spcPct val="110000"/>
              </a:lnSpc>
              <a:defRPr/>
            </a:pPr>
            <a:r>
              <a:rPr lang="en-US" altLang="zh-CN" sz="2400" b="1" dirty="0">
                <a:latin typeface="Helvetica"/>
                <a:ea typeface="楷体_GB2312" pitchFamily="49" charset="-122"/>
              </a:rPr>
              <a:t>The activities include: </a:t>
            </a:r>
          </a:p>
          <a:p>
            <a:pPr marL="342900" indent="-342900">
              <a:lnSpc>
                <a:spcPct val="110000"/>
              </a:lnSpc>
              <a:buFont typeface="Arial" pitchFamily="34" charset="0"/>
              <a:buChar char="•"/>
              <a:defRPr/>
            </a:pPr>
            <a:r>
              <a:rPr lang="en-US" altLang="zh-CN" sz="2400" dirty="0">
                <a:latin typeface="Helvetica"/>
                <a:ea typeface="楷体_GB2312" pitchFamily="49" charset="-122"/>
              </a:rPr>
              <a:t>Scholastic clubs, athletic teams, student government, and philanthropic (</a:t>
            </a:r>
            <a:r>
              <a:rPr lang="zh-CN" altLang="en-US" sz="2400" dirty="0">
                <a:latin typeface="Helvetica"/>
                <a:ea typeface="楷体_GB2312" pitchFamily="49" charset="-122"/>
              </a:rPr>
              <a:t>慈善</a:t>
            </a:r>
            <a:r>
              <a:rPr lang="en-US" altLang="zh-CN" sz="2400" dirty="0">
                <a:latin typeface="Helvetica"/>
                <a:ea typeface="楷体_GB2312" pitchFamily="49" charset="-122"/>
              </a:rPr>
              <a:t>) clubs. </a:t>
            </a:r>
          </a:p>
          <a:p>
            <a:pPr marL="342900" indent="-342900">
              <a:lnSpc>
                <a:spcPct val="110000"/>
              </a:lnSpc>
              <a:defRPr/>
            </a:pPr>
            <a:r>
              <a:rPr lang="en-US" altLang="zh-CN" sz="2400" b="1" dirty="0">
                <a:latin typeface="Helvetica"/>
                <a:ea typeface="楷体_GB2312" pitchFamily="49" charset="-122"/>
              </a:rPr>
              <a:t>Through their voluntary participation in </a:t>
            </a:r>
          </a:p>
          <a:p>
            <a:pPr marL="342900" indent="-342900">
              <a:lnSpc>
                <a:spcPct val="110000"/>
              </a:lnSpc>
              <a:defRPr/>
            </a:pPr>
            <a:r>
              <a:rPr lang="en-US" altLang="zh-CN" sz="2400" b="1" dirty="0">
                <a:latin typeface="Helvetica"/>
                <a:ea typeface="楷体_GB2312" pitchFamily="49" charset="-122"/>
              </a:rPr>
              <a:t>these kinds of activities, they can learn: </a:t>
            </a:r>
          </a:p>
          <a:p>
            <a:pPr marL="342900" indent="-342900">
              <a:lnSpc>
                <a:spcPct val="110000"/>
              </a:lnSpc>
              <a:buFont typeface="Arial" pitchFamily="34" charset="0"/>
              <a:buChar char="•"/>
              <a:defRPr/>
            </a:pPr>
            <a:r>
              <a:rPr lang="en-US" altLang="zh-CN" sz="2400" dirty="0">
                <a:latin typeface="Helvetica"/>
                <a:ea typeface="楷体_GB2312" pitchFamily="49" charset="-122"/>
              </a:rPr>
              <a:t>valuable life lessons, such as teamwork, leadership, or civic (</a:t>
            </a:r>
            <a:r>
              <a:rPr lang="zh-CN" altLang="en-US" sz="2400" dirty="0">
                <a:latin typeface="Helvetica"/>
                <a:ea typeface="楷体_GB2312" pitchFamily="49" charset="-122"/>
              </a:rPr>
              <a:t>公民</a:t>
            </a:r>
            <a:r>
              <a:rPr lang="en-US" altLang="zh-CN" sz="2400" dirty="0">
                <a:latin typeface="Helvetica"/>
                <a:ea typeface="楷体_GB2312" pitchFamily="49" charset="-122"/>
              </a:rPr>
              <a:t>) responsibility.</a:t>
            </a:r>
          </a:p>
        </p:txBody>
      </p:sp>
      <p:pic>
        <p:nvPicPr>
          <p:cNvPr id="13" name="Picture 3" descr="E:\2014素材\5009\2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945397">
            <a:off x="7286400" y="2500062"/>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descr="图片17.png"/>
          <p:cNvPicPr>
            <a:picLocks noChangeAspect="1"/>
          </p:cNvPicPr>
          <p:nvPr/>
        </p:nvPicPr>
        <p:blipFill>
          <a:blip r:embed="rId6" cstate="print"/>
          <a:stretch>
            <a:fillRect/>
          </a:stretch>
        </p:blipFill>
        <p:spPr>
          <a:xfrm>
            <a:off x="0" y="0"/>
            <a:ext cx="4656959" cy="1200813"/>
          </a:xfrm>
          <a:prstGeom prst="rect">
            <a:avLst/>
          </a:prstGeom>
        </p:spPr>
      </p:pic>
      <p:sp>
        <p:nvSpPr>
          <p:cNvPr id="14" name="矩形 13"/>
          <p:cNvSpPr/>
          <p:nvPr/>
        </p:nvSpPr>
        <p:spPr>
          <a:xfrm>
            <a:off x="4355602" y="609881"/>
            <a:ext cx="4788397" cy="430887"/>
          </a:xfrm>
          <a:prstGeom prst="rect">
            <a:avLst/>
          </a:prstGeom>
        </p:spPr>
        <p:txBody>
          <a:bodyPr wrap="square">
            <a:spAutoFit/>
          </a:bodyPr>
          <a:lstStyle/>
          <a:p>
            <a:pPr eaLnBrk="0" hangingPunct="0">
              <a:defRPr/>
            </a:pPr>
            <a:r>
              <a:rPr lang="en-US" altLang="zh-CN" sz="2200" b="1" dirty="0">
                <a:solidFill>
                  <a:srgbClr val="0070C0"/>
                </a:solidFill>
                <a:latin typeface="Helvetica"/>
                <a:ea typeface="Helvetica Neue"/>
                <a:cs typeface="Helvetica Neue"/>
              </a:rPr>
              <a:t>American university education</a:t>
            </a:r>
          </a:p>
        </p:txBody>
      </p:sp>
      <p:pic>
        <p:nvPicPr>
          <p:cNvPr id="21"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658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4288" y="2419351"/>
            <a:ext cx="4394201" cy="3590924"/>
            <a:chOff x="-14288" y="2419351"/>
            <a:chExt cx="4394201" cy="3590924"/>
          </a:xfrm>
        </p:grpSpPr>
        <p:pic>
          <p:nvPicPr>
            <p:cNvPr id="169985" name="Picture 2"/>
            <p:cNvPicPr>
              <a:picLocks noChangeAspect="1" noChangeArrowheads="1"/>
            </p:cNvPicPr>
            <p:nvPr/>
          </p:nvPicPr>
          <p:blipFill>
            <a:blip r:embed="rId3" cstate="print"/>
            <a:srcRect/>
            <a:stretch>
              <a:fillRect/>
            </a:stretch>
          </p:blipFill>
          <p:spPr bwMode="auto">
            <a:xfrm>
              <a:off x="-14288" y="4857750"/>
              <a:ext cx="3779838" cy="1152525"/>
            </a:xfrm>
            <a:prstGeom prst="rect">
              <a:avLst/>
            </a:prstGeom>
            <a:noFill/>
            <a:ln w="9525">
              <a:noFill/>
              <a:miter lim="800000"/>
              <a:headEnd/>
              <a:tailEnd/>
            </a:ln>
          </p:spPr>
        </p:pic>
        <p:pic>
          <p:nvPicPr>
            <p:cNvPr id="169986" name="Picture 2"/>
            <p:cNvPicPr>
              <a:picLocks noChangeAspect="1" noChangeArrowheads="1"/>
            </p:cNvPicPr>
            <p:nvPr/>
          </p:nvPicPr>
          <p:blipFill>
            <a:blip r:embed="rId3" cstate="print"/>
            <a:srcRect/>
            <a:stretch>
              <a:fillRect/>
            </a:stretch>
          </p:blipFill>
          <p:spPr bwMode="auto">
            <a:xfrm>
              <a:off x="-14288" y="3617913"/>
              <a:ext cx="4014784" cy="1152525"/>
            </a:xfrm>
            <a:prstGeom prst="rect">
              <a:avLst/>
            </a:prstGeom>
            <a:noFill/>
            <a:ln w="9525">
              <a:noFill/>
              <a:miter lim="800000"/>
              <a:headEnd/>
              <a:tailEnd/>
            </a:ln>
          </p:spPr>
        </p:pic>
        <p:pic>
          <p:nvPicPr>
            <p:cNvPr id="169994" name="Picture 2"/>
            <p:cNvPicPr>
              <a:picLocks noChangeAspect="1" noChangeArrowheads="1"/>
            </p:cNvPicPr>
            <p:nvPr/>
          </p:nvPicPr>
          <p:blipFill>
            <a:blip r:embed="rId3" cstate="print"/>
            <a:srcRect/>
            <a:stretch>
              <a:fillRect/>
            </a:stretch>
          </p:blipFill>
          <p:spPr bwMode="auto">
            <a:xfrm>
              <a:off x="-14288" y="2419351"/>
              <a:ext cx="4394201" cy="1152525"/>
            </a:xfrm>
            <a:prstGeom prst="rect">
              <a:avLst/>
            </a:prstGeom>
            <a:noFill/>
            <a:ln w="9525">
              <a:noFill/>
              <a:miter lim="800000"/>
              <a:headEnd/>
              <a:tailEnd/>
            </a:ln>
          </p:spPr>
        </p:pic>
        <p:sp>
          <p:nvSpPr>
            <p:cNvPr id="26" name="TextBox 25">
              <a:hlinkClick r:id="rId4" action="ppaction://hlinksldjump"/>
            </p:cNvPr>
            <p:cNvSpPr txBox="1"/>
            <p:nvPr/>
          </p:nvSpPr>
          <p:spPr>
            <a:xfrm>
              <a:off x="25241" y="2913063"/>
              <a:ext cx="3481387"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2" name="TextBox 31">
              <a:hlinkClick r:id="rId5" action="ppaction://hlinksldjump"/>
            </p:cNvPr>
            <p:cNvSpPr txBox="1"/>
            <p:nvPr/>
          </p:nvSpPr>
          <p:spPr>
            <a:xfrm>
              <a:off x="192088" y="4116388"/>
              <a:ext cx="3481387"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4" name="TextBox 33">
              <a:hlinkClick r:id="rId6" action="ppaction://hlinksldjump"/>
            </p:cNvPr>
            <p:cNvSpPr txBox="1"/>
            <p:nvPr/>
          </p:nvSpPr>
          <p:spPr>
            <a:xfrm>
              <a:off x="252413" y="5349875"/>
              <a:ext cx="2317750"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pic>
        <p:nvPicPr>
          <p:cNvPr id="2" name="Picture 2" descr="C:\Documents and Settings\jiangll\桌面\94C58PICdIp.jpg"/>
          <p:cNvPicPr>
            <a:picLocks noChangeAspect="1" noChangeArrowheads="1"/>
          </p:cNvPicPr>
          <p:nvPr/>
        </p:nvPicPr>
        <p:blipFill>
          <a:blip r:embed="rId7" cstate="print"/>
          <a:srcRect/>
          <a:stretch>
            <a:fillRect/>
          </a:stretch>
        </p:blipFill>
        <p:spPr bwMode="auto">
          <a:xfrm>
            <a:off x="4379913" y="3482975"/>
            <a:ext cx="4343400" cy="2438400"/>
          </a:xfrm>
          <a:prstGeom prst="rect">
            <a:avLst/>
          </a:prstGeom>
          <a:ln>
            <a:noFill/>
          </a:ln>
          <a:effectLst>
            <a:outerShdw blurRad="292100" dist="139700" dir="2700000" algn="tl" rotWithShape="0">
              <a:srgbClr val="333333">
                <a:alpha val="65000"/>
              </a:srgbClr>
            </a:outerShdw>
          </a:effectLst>
        </p:spPr>
      </p:pic>
      <p:pic>
        <p:nvPicPr>
          <p:cNvPr id="169999" name="Picture 4">
            <a:hlinkClick r:id="rId8" action="ppaction://hlinksldjump"/>
          </p:cNvPr>
          <p:cNvPicPr>
            <a:picLocks noChangeAspect="1" noChangeArrowheads="1"/>
          </p:cNvPicPr>
          <p:nvPr/>
        </p:nvPicPr>
        <p:blipFill>
          <a:blip r:embed="rId9" cstate="print"/>
          <a:srcRect/>
          <a:stretch>
            <a:fillRect/>
          </a:stretch>
        </p:blipFill>
        <p:spPr bwMode="auto">
          <a:xfrm>
            <a:off x="8399463" y="6181725"/>
            <a:ext cx="434975" cy="458788"/>
          </a:xfrm>
          <a:prstGeom prst="rect">
            <a:avLst/>
          </a:prstGeom>
          <a:noFill/>
          <a:ln w="9525">
            <a:noFill/>
            <a:miter lim="800000"/>
            <a:headEnd/>
            <a:tailEnd/>
          </a:ln>
        </p:spPr>
      </p:pic>
      <p:grpSp>
        <p:nvGrpSpPr>
          <p:cNvPr id="25" name="组合 24"/>
          <p:cNvGrpSpPr/>
          <p:nvPr/>
        </p:nvGrpSpPr>
        <p:grpSpPr>
          <a:xfrm>
            <a:off x="0" y="1209879"/>
            <a:ext cx="3433762" cy="668247"/>
            <a:chOff x="0" y="1209879"/>
            <a:chExt cx="3433762" cy="668247"/>
          </a:xfrm>
        </p:grpSpPr>
        <p:pic>
          <p:nvPicPr>
            <p:cNvPr id="21" name="Picture 3"/>
            <p:cNvPicPr>
              <a:picLocks noChangeAspect="1" noChangeArrowheads="1"/>
            </p:cNvPicPr>
            <p:nvPr/>
          </p:nvPicPr>
          <p:blipFill>
            <a:blip r:embed="rId10" cstate="print"/>
            <a:srcRect/>
            <a:stretch>
              <a:fillRect/>
            </a:stretch>
          </p:blipFill>
          <p:spPr bwMode="auto">
            <a:xfrm>
              <a:off x="0" y="1209879"/>
              <a:ext cx="3433762" cy="668247"/>
            </a:xfrm>
            <a:prstGeom prst="rect">
              <a:avLst/>
            </a:prstGeom>
            <a:ln>
              <a:noFill/>
            </a:ln>
            <a:effectLst>
              <a:outerShdw blurRad="292100" dist="139700" dir="2700000" algn="tl" rotWithShape="0">
                <a:srgbClr val="333333">
                  <a:alpha val="65000"/>
                </a:srgbClr>
              </a:outerShdw>
            </a:effectLst>
          </p:spPr>
        </p:pic>
        <p:sp>
          <p:nvSpPr>
            <p:cNvPr id="22" name="Rectangle 10">
              <a:hlinkClick r:id="rId11" action="ppaction://hlinksldjump"/>
            </p:cNvPr>
            <p:cNvSpPr>
              <a:spLocks noChangeArrowheads="1"/>
            </p:cNvSpPr>
            <p:nvPr/>
          </p:nvSpPr>
          <p:spPr bwMode="auto">
            <a:xfrm>
              <a:off x="71406" y="1330529"/>
              <a:ext cx="2801768" cy="461962"/>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Text study</a:t>
              </a:r>
            </a:p>
          </p:txBody>
        </p:sp>
      </p:grpSp>
      <p:grpSp>
        <p:nvGrpSpPr>
          <p:cNvPr id="17" name="组合 16"/>
          <p:cNvGrpSpPr/>
          <p:nvPr/>
        </p:nvGrpSpPr>
        <p:grpSpPr>
          <a:xfrm>
            <a:off x="0" y="0"/>
            <a:ext cx="9144000" cy="714356"/>
            <a:chOff x="0" y="0"/>
            <a:chExt cx="9144000" cy="714356"/>
          </a:xfrm>
        </p:grpSpPr>
        <p:sp>
          <p:nvSpPr>
            <p:cNvPr id="19"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23" name="TextBox 22"/>
            <p:cNvSpPr txBox="1"/>
            <p:nvPr/>
          </p:nvSpPr>
          <p:spPr>
            <a:xfrm>
              <a:off x="1571604" y="191136"/>
              <a:ext cx="7237879" cy="523220"/>
            </a:xfrm>
            <a:prstGeom prst="rect">
              <a:avLst/>
            </a:prstGeom>
            <a:noFill/>
          </p:spPr>
          <p:txBody>
            <a:bodyPr wrap="none" rtlCol="0">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800" dirty="0">
                  <a:effectLst>
                    <a:glow rad="101600">
                      <a:schemeClr val="tx1">
                        <a:alpha val="60000"/>
                      </a:schemeClr>
                    </a:glow>
                    <a:outerShdw blurRad="38100" dist="38100" dir="2700000" algn="tl">
                      <a:srgbClr val="000000">
                        <a:alpha val="43137"/>
                      </a:srgbClr>
                    </a:outerShdw>
                  </a:effectLst>
                </a:rPr>
                <a:t>Toward a brighter future for all</a:t>
              </a:r>
            </a:p>
          </p:txBody>
        </p:sp>
        <p:sp>
          <p:nvSpPr>
            <p:cNvPr id="24" name="TextBox 23"/>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a:latin typeface="Helvetica" pitchFamily="34" charset="0"/>
                  <a:cs typeface="Helvetica Neue"/>
                </a:rPr>
                <a:t>Section A </a:t>
              </a:r>
            </a:p>
          </p:txBody>
        </p:sp>
      </p:grpSp>
    </p:spTree>
    <p:extLst>
      <p:ext uri="{BB962C8B-B14F-4D97-AF65-F5344CB8AC3E}">
        <p14:creationId xmlns:p14="http://schemas.microsoft.com/office/powerpoint/2010/main" val="1107802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6"/>
          <p:cNvSpPr>
            <a:spLocks noChangeArrowheads="1"/>
          </p:cNvSpPr>
          <p:nvPr/>
        </p:nvSpPr>
        <p:spPr bwMode="auto">
          <a:xfrm>
            <a:off x="785786" y="2132856"/>
            <a:ext cx="5113900" cy="1261884"/>
          </a:xfrm>
          <a:prstGeom prst="rect">
            <a:avLst/>
          </a:prstGeom>
          <a:noFill/>
          <a:ln w="9525">
            <a:noFill/>
            <a:miter lim="800000"/>
            <a:headEnd/>
            <a:tailEnd/>
          </a:ln>
        </p:spPr>
        <p:txBody>
          <a:bodyPr wrap="none">
            <a:spAutoFit/>
          </a:bodyPr>
          <a:lstStyle/>
          <a:p>
            <a:pPr eaLnBrk="0" fontAlgn="auto" hangingPunct="0">
              <a:spcBef>
                <a:spcPts val="0"/>
              </a:spcBef>
              <a:spcAft>
                <a:spcPts val="0"/>
              </a:spcAft>
              <a:defRPr/>
            </a:pPr>
            <a:r>
              <a:rPr lang="en-US" altLang="zh-CN" sz="2400" dirty="0">
                <a:solidFill>
                  <a:srgbClr val="000000"/>
                </a:solidFill>
                <a:latin typeface="Helvetica"/>
              </a:rPr>
              <a:t>Education is not preparation for life; </a:t>
            </a:r>
          </a:p>
          <a:p>
            <a:pPr eaLnBrk="0" fontAlgn="auto" hangingPunct="0">
              <a:spcBef>
                <a:spcPts val="0"/>
              </a:spcBef>
              <a:spcAft>
                <a:spcPts val="0"/>
              </a:spcAft>
              <a:defRPr/>
            </a:pPr>
            <a:r>
              <a:rPr lang="en-US" altLang="zh-CN" sz="2400" dirty="0">
                <a:solidFill>
                  <a:srgbClr val="000000"/>
                </a:solidFill>
                <a:latin typeface="Helvetica"/>
              </a:rPr>
              <a:t>Education </a:t>
            </a:r>
            <a:r>
              <a:rPr lang="en-US" sz="2400" dirty="0">
                <a:solidFill>
                  <a:srgbClr val="000000"/>
                </a:solidFill>
                <a:latin typeface="Helvetica"/>
              </a:rPr>
              <a:t>is life itself.</a:t>
            </a:r>
          </a:p>
          <a:p>
            <a:pPr algn="r" eaLnBrk="0" fontAlgn="auto" hangingPunct="0">
              <a:spcBef>
                <a:spcPts val="0"/>
              </a:spcBef>
              <a:spcAft>
                <a:spcPts val="0"/>
              </a:spcAft>
              <a:defRPr/>
            </a:pPr>
            <a:r>
              <a:rPr lang="en-US" sz="2800" b="1" kern="0" dirty="0">
                <a:solidFill>
                  <a:srgbClr val="C00000"/>
                </a:solidFill>
                <a:latin typeface="Arial" pitchFamily="34" charset="0"/>
                <a:ea typeface="楷体_GB2312" pitchFamily="49" charset="-122"/>
              </a:rPr>
              <a:t>            </a:t>
            </a:r>
            <a:r>
              <a:rPr lang="en-US" altLang="zh-CN" sz="2400" dirty="0">
                <a:solidFill>
                  <a:srgbClr val="000000"/>
                </a:solidFill>
                <a:latin typeface="Helvetica"/>
              </a:rPr>
              <a:t>— </a:t>
            </a:r>
            <a:r>
              <a:rPr lang="en-US" sz="2400" dirty="0">
                <a:solidFill>
                  <a:srgbClr val="000000"/>
                </a:solidFill>
                <a:latin typeface="Helvetica"/>
              </a:rPr>
              <a:t>John Dewey</a:t>
            </a:r>
          </a:p>
        </p:txBody>
      </p:sp>
      <p:sp>
        <p:nvSpPr>
          <p:cNvPr id="2" name="Rectangle 10"/>
          <p:cNvSpPr>
            <a:spLocks noChangeArrowheads="1"/>
          </p:cNvSpPr>
          <p:nvPr/>
        </p:nvSpPr>
        <p:spPr bwMode="auto">
          <a:xfrm>
            <a:off x="785786" y="3789040"/>
            <a:ext cx="5186925" cy="1569660"/>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altLang="zh-CN" sz="2400" dirty="0">
                <a:solidFill>
                  <a:srgbClr val="000000"/>
                </a:solidFill>
                <a:latin typeface="Helvetica"/>
              </a:rPr>
              <a:t>Try not to be a man of success,</a:t>
            </a:r>
          </a:p>
          <a:p>
            <a:pPr eaLnBrk="0" fontAlgn="auto" hangingPunct="0">
              <a:spcBef>
                <a:spcPts val="0"/>
              </a:spcBef>
              <a:spcAft>
                <a:spcPts val="0"/>
              </a:spcAft>
              <a:defRPr/>
            </a:pPr>
            <a:r>
              <a:rPr lang="en-US" altLang="zh-CN" sz="2400" dirty="0">
                <a:solidFill>
                  <a:srgbClr val="000000"/>
                </a:solidFill>
                <a:latin typeface="Helvetica"/>
              </a:rPr>
              <a:t>but rather try to become a man </a:t>
            </a:r>
          </a:p>
          <a:p>
            <a:pPr eaLnBrk="0" fontAlgn="auto" hangingPunct="0">
              <a:spcBef>
                <a:spcPts val="0"/>
              </a:spcBef>
              <a:spcAft>
                <a:spcPts val="0"/>
              </a:spcAft>
              <a:defRPr/>
            </a:pPr>
            <a:r>
              <a:rPr lang="en-US" altLang="zh-CN" sz="2400" dirty="0">
                <a:solidFill>
                  <a:srgbClr val="000000"/>
                </a:solidFill>
                <a:latin typeface="Helvetica"/>
              </a:rPr>
              <a:t>of value.</a:t>
            </a:r>
          </a:p>
          <a:p>
            <a:pPr algn="r" eaLnBrk="0" fontAlgn="auto" hangingPunct="0">
              <a:spcBef>
                <a:spcPts val="0"/>
              </a:spcBef>
              <a:spcAft>
                <a:spcPts val="0"/>
              </a:spcAft>
              <a:defRPr/>
            </a:pPr>
            <a:r>
              <a:rPr lang="en-US" altLang="zh-CN" sz="2400" dirty="0">
                <a:solidFill>
                  <a:srgbClr val="000000"/>
                </a:solidFill>
                <a:latin typeface="Helvetica"/>
              </a:rPr>
              <a:t>           — Albert Einstein</a:t>
            </a:r>
          </a:p>
        </p:txBody>
      </p:sp>
      <p:pic>
        <p:nvPicPr>
          <p:cNvPr id="10" name="Picture 2" descr="C:\Documents and Settings\Administrator\桌面\pictures\John Dewey.jpg"/>
          <p:cNvPicPr>
            <a:picLocks noChangeAspect="1" noChangeArrowheads="1"/>
          </p:cNvPicPr>
          <p:nvPr/>
        </p:nvPicPr>
        <p:blipFill>
          <a:blip r:embed="rId3" cstate="print"/>
          <a:srcRect/>
          <a:stretch>
            <a:fillRect/>
          </a:stretch>
        </p:blipFill>
        <p:spPr bwMode="auto">
          <a:xfrm>
            <a:off x="6588224" y="1508879"/>
            <a:ext cx="1826214" cy="2424177"/>
          </a:xfrm>
          <a:prstGeom prst="ellipse">
            <a:avLst/>
          </a:prstGeom>
          <a:ln>
            <a:noFill/>
          </a:ln>
          <a:effectLst>
            <a:softEdge rad="112500"/>
          </a:effectLst>
        </p:spPr>
      </p:pic>
      <p:pic>
        <p:nvPicPr>
          <p:cNvPr id="11" name="Picture 4" descr="C:\Documents and Settings\Administrator\桌面\pictures\Albert Einstein 2.jpg"/>
          <p:cNvPicPr>
            <a:picLocks noChangeAspect="1" noChangeArrowheads="1"/>
          </p:cNvPicPr>
          <p:nvPr/>
        </p:nvPicPr>
        <p:blipFill>
          <a:blip r:embed="rId4" cstate="print"/>
          <a:srcRect/>
          <a:stretch>
            <a:fillRect/>
          </a:stretch>
        </p:blipFill>
        <p:spPr bwMode="auto">
          <a:xfrm>
            <a:off x="6618228" y="3970256"/>
            <a:ext cx="1810891" cy="2411072"/>
          </a:xfrm>
          <a:prstGeom prst="ellipse">
            <a:avLst/>
          </a:prstGeom>
          <a:ln>
            <a:noFill/>
          </a:ln>
          <a:effectLst>
            <a:softEdge rad="112500"/>
          </a:effectLst>
        </p:spPr>
      </p:pic>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 name="图片 4" descr="新视野大学ppt首页标题字-02.png"/>
          <p:cNvPicPr>
            <a:picLocks noChangeAspect="1"/>
          </p:cNvPicPr>
          <p:nvPr/>
        </p:nvPicPr>
        <p:blipFill>
          <a:blip r:embed="rId5" cstate="print"/>
          <a:srcRect/>
          <a:stretch>
            <a:fillRect/>
          </a:stretch>
        </p:blipFill>
        <p:spPr bwMode="auto">
          <a:xfrm>
            <a:off x="0" y="34925"/>
            <a:ext cx="9144000" cy="1587500"/>
          </a:xfrm>
          <a:prstGeom prst="rect">
            <a:avLst/>
          </a:prstGeom>
          <a:noFill/>
          <a:ln w="9525">
            <a:noFill/>
            <a:miter lim="800000"/>
            <a:headEnd/>
            <a:tailEnd/>
          </a:ln>
        </p:spPr>
      </p:pic>
      <p:sp>
        <p:nvSpPr>
          <p:cNvPr id="14"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5" name="Rectangle 5"/>
          <p:cNvSpPr/>
          <p:nvPr/>
        </p:nvSpPr>
        <p:spPr>
          <a:xfrm>
            <a:off x="4932363" y="128588"/>
            <a:ext cx="1371600" cy="708025"/>
          </a:xfrm>
          <a:prstGeom prst="rect">
            <a:avLst/>
          </a:prstGeom>
        </p:spPr>
        <p:txBody>
          <a:bodyPr>
            <a:spAutoFit/>
          </a:bodyPr>
          <a:lstStyle/>
          <a:p>
            <a:pPr>
              <a:defRPr/>
            </a:pPr>
            <a:r>
              <a:rPr lang="en-US" altLang="zh-CN" sz="4000" b="1" i="1">
                <a:solidFill>
                  <a:srgbClr val="0B856D"/>
                </a:solidFill>
                <a:effectLst>
                  <a:outerShdw blurRad="38100" dist="38100" dir="2700000" algn="tl">
                    <a:srgbClr val="C0C0C0"/>
                  </a:outerShdw>
                </a:effectLst>
                <a:latin typeface="方正大黑简体"/>
                <a:ea typeface="方正大黑简体"/>
                <a:cs typeface="方正大黑简体"/>
              </a:rPr>
              <a:t>1</a:t>
            </a:r>
          </a:p>
        </p:txBody>
      </p:sp>
      <p:sp>
        <p:nvSpPr>
          <p:cNvPr id="16"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a:latin typeface="Helvetica"/>
                <a:ea typeface="Arial Unicode MS"/>
                <a:cs typeface="Helvetica Neue"/>
              </a:rPr>
              <a:t>1</a:t>
            </a:r>
            <a:endParaRPr lang="en-US" altLang="zh-CN" sz="4000">
              <a:latin typeface="Helvetica"/>
              <a:ea typeface="Arial Unicode MS"/>
              <a:cs typeface="Helvetica Neue"/>
            </a:endParaRPr>
          </a:p>
        </p:txBody>
      </p:sp>
      <p:sp>
        <p:nvSpPr>
          <p:cNvPr id="17"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sp>
        <p:nvSpPr>
          <p:cNvPr id="18"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spTree>
    <p:extLst>
      <p:ext uri="{BB962C8B-B14F-4D97-AF65-F5344CB8AC3E}">
        <p14:creationId xmlns:p14="http://schemas.microsoft.com/office/powerpoint/2010/main" val="2644672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矩形 45"/>
          <p:cNvSpPr>
            <a:spLocks noChangeArrowheads="1"/>
          </p:cNvSpPr>
          <p:nvPr/>
        </p:nvSpPr>
        <p:spPr bwMode="auto">
          <a:xfrm>
            <a:off x="635832" y="1444459"/>
            <a:ext cx="7865258" cy="1131848"/>
          </a:xfrm>
          <a:prstGeom prst="rect">
            <a:avLst/>
          </a:prstGeom>
          <a:noFill/>
          <a:ln w="9525">
            <a:noFill/>
            <a:miter lim="800000"/>
            <a:headEnd/>
            <a:tailEnd/>
          </a:ln>
        </p:spPr>
        <p:txBody>
          <a:bodyPr wrap="square">
            <a:spAutoFit/>
          </a:bodyPr>
          <a:lstStyle/>
          <a:p>
            <a:pPr eaLnBrk="0" hangingPunct="0">
              <a:lnSpc>
                <a:spcPct val="150000"/>
              </a:lnSpc>
              <a:spcBef>
                <a:spcPct val="20000"/>
              </a:spcBef>
              <a:buClr>
                <a:schemeClr val="tx2"/>
              </a:buClr>
              <a:buSzPct val="115000"/>
              <a:defRPr/>
            </a:pPr>
            <a:r>
              <a:rPr lang="en-US" altLang="zh-CN" sz="2400" kern="0" dirty="0">
                <a:solidFill>
                  <a:schemeClr val="accent4">
                    <a:lumMod val="10000"/>
                  </a:schemeClr>
                </a:solidFill>
                <a:latin typeface="Helvetica"/>
              </a:rPr>
              <a:t>The text is __________ made by __________________ to _________________. (Para.1)</a:t>
            </a:r>
          </a:p>
        </p:txBody>
      </p:sp>
      <p:sp>
        <p:nvSpPr>
          <p:cNvPr id="5" name="TextBox 4"/>
          <p:cNvSpPr txBox="1">
            <a:spLocks noChangeArrowheads="1"/>
          </p:cNvSpPr>
          <p:nvPr/>
        </p:nvSpPr>
        <p:spPr bwMode="auto">
          <a:xfrm>
            <a:off x="2285984" y="1538575"/>
            <a:ext cx="1928826" cy="461665"/>
          </a:xfrm>
          <a:prstGeom prst="rect">
            <a:avLst/>
          </a:prstGeom>
          <a:noFill/>
          <a:ln w="9525">
            <a:noFill/>
            <a:miter lim="800000"/>
            <a:headEnd/>
            <a:tailEnd/>
          </a:ln>
        </p:spPr>
        <p:txBody>
          <a:bodyPr wrap="square">
            <a:spAutoFit/>
          </a:bodyPr>
          <a:lstStyle/>
          <a:p>
            <a:r>
              <a:rPr lang="en-US" altLang="zh-CN" sz="2400" b="1" kern="0" dirty="0">
                <a:solidFill>
                  <a:schemeClr val="accent6">
                    <a:lumMod val="75000"/>
                  </a:schemeClr>
                </a:solidFill>
                <a:latin typeface="Helvetica"/>
              </a:rPr>
              <a:t>a speech</a:t>
            </a:r>
            <a:endParaRPr lang="zh-CN" altLang="en-US" sz="2400" b="1" kern="0" dirty="0">
              <a:solidFill>
                <a:schemeClr val="accent6">
                  <a:lumMod val="75000"/>
                </a:schemeClr>
              </a:solidFill>
              <a:latin typeface="Helvetica"/>
            </a:endParaRPr>
          </a:p>
        </p:txBody>
      </p:sp>
      <p:sp>
        <p:nvSpPr>
          <p:cNvPr id="6" name="TextBox 5"/>
          <p:cNvSpPr txBox="1">
            <a:spLocks noChangeArrowheads="1"/>
          </p:cNvSpPr>
          <p:nvPr/>
        </p:nvSpPr>
        <p:spPr bwMode="auto">
          <a:xfrm rot="10800000" flipV="1">
            <a:off x="5250660" y="1444459"/>
            <a:ext cx="3643339" cy="553998"/>
          </a:xfrm>
          <a:prstGeom prst="rect">
            <a:avLst/>
          </a:prstGeom>
          <a:noFill/>
          <a:ln w="9525">
            <a:noFill/>
            <a:miter lim="800000"/>
            <a:headEnd/>
            <a:tailEnd/>
          </a:ln>
        </p:spPr>
        <p:txBody>
          <a:bodyPr wrap="square">
            <a:spAutoFit/>
          </a:bodyPr>
          <a:lstStyle/>
          <a:p>
            <a:pPr>
              <a:lnSpc>
                <a:spcPts val="3600"/>
              </a:lnSpc>
            </a:pPr>
            <a:r>
              <a:rPr lang="en-US" altLang="zh-CN" sz="2400" b="1" kern="0" dirty="0">
                <a:solidFill>
                  <a:schemeClr val="accent6">
                    <a:lumMod val="75000"/>
                  </a:schemeClr>
                </a:solidFill>
                <a:latin typeface="Helvetica"/>
              </a:rPr>
              <a:t>a university president  </a:t>
            </a:r>
            <a:endParaRPr lang="zh-CN" altLang="en-US" sz="2400" b="1" kern="0" dirty="0">
              <a:solidFill>
                <a:schemeClr val="accent6">
                  <a:lumMod val="75000"/>
                </a:schemeClr>
              </a:solidFill>
              <a:latin typeface="Helvetica"/>
            </a:endParaRPr>
          </a:p>
        </p:txBody>
      </p:sp>
      <p:sp>
        <p:nvSpPr>
          <p:cNvPr id="7" name="TextBox 6"/>
          <p:cNvSpPr txBox="1">
            <a:spLocks noChangeArrowheads="1"/>
          </p:cNvSpPr>
          <p:nvPr/>
        </p:nvSpPr>
        <p:spPr bwMode="auto">
          <a:xfrm>
            <a:off x="1270278" y="2038641"/>
            <a:ext cx="2643206" cy="461665"/>
          </a:xfrm>
          <a:prstGeom prst="rect">
            <a:avLst/>
          </a:prstGeom>
          <a:noFill/>
          <a:ln w="9525">
            <a:noFill/>
            <a:miter lim="800000"/>
            <a:headEnd/>
            <a:tailEnd/>
          </a:ln>
        </p:spPr>
        <p:txBody>
          <a:bodyPr wrap="square">
            <a:spAutoFit/>
          </a:bodyPr>
          <a:lstStyle>
            <a:defPPr>
              <a:defRPr lang="zh-CN"/>
            </a:defPPr>
            <a:lvl1pPr>
              <a:defRPr sz="2400" b="1" kern="0">
                <a:solidFill>
                  <a:schemeClr val="accent6">
                    <a:lumMod val="75000"/>
                  </a:schemeClr>
                </a:solidFill>
              </a:defRPr>
            </a:lvl1pPr>
          </a:lstStyle>
          <a:p>
            <a:r>
              <a:rPr lang="en-US" altLang="zh-CN" dirty="0">
                <a:latin typeface="Helvetica"/>
              </a:rPr>
              <a:t>the freshmen</a:t>
            </a:r>
            <a:endParaRPr lang="zh-CN" altLang="en-US" dirty="0">
              <a:latin typeface="Helvetica"/>
            </a:endParaRPr>
          </a:p>
        </p:txBody>
      </p:sp>
      <p:sp>
        <p:nvSpPr>
          <p:cNvPr id="9" name="矩形 8"/>
          <p:cNvSpPr/>
          <p:nvPr/>
        </p:nvSpPr>
        <p:spPr>
          <a:xfrm>
            <a:off x="4014244" y="681319"/>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sp>
        <p:nvSpPr>
          <p:cNvPr id="10" name="矩形 45"/>
          <p:cNvSpPr>
            <a:spLocks noChangeArrowheads="1"/>
          </p:cNvSpPr>
          <p:nvPr/>
        </p:nvSpPr>
        <p:spPr bwMode="auto">
          <a:xfrm>
            <a:off x="785786" y="2943051"/>
            <a:ext cx="7234758" cy="1200329"/>
          </a:xfrm>
          <a:prstGeom prst="rect">
            <a:avLst/>
          </a:prstGeom>
          <a:noFill/>
          <a:ln w="9525">
            <a:noFill/>
            <a:miter lim="800000"/>
            <a:headEnd/>
            <a:tailEnd/>
          </a:ln>
        </p:spPr>
        <p:txBody>
          <a:bodyPr wrap="square">
            <a:spAutoFit/>
          </a:bodyPr>
          <a:lstStyle/>
          <a:p>
            <a:pPr algn="just">
              <a:spcBef>
                <a:spcPct val="20000"/>
              </a:spcBef>
              <a:buClr>
                <a:srgbClr val="D16349"/>
              </a:buClr>
              <a:buSzPct val="85000"/>
            </a:pPr>
            <a:r>
              <a:rPr lang="en-US" altLang="zh-CN" sz="2400" dirty="0">
                <a:solidFill>
                  <a:sysClr val="windowText" lastClr="000000"/>
                </a:solidFill>
                <a:latin typeface="Helvetica"/>
                <a:ea typeface="方正舒体"/>
              </a:rPr>
              <a:t>According to the speaker, of what did the parents always remind their children before they came to college? (Para.3)</a:t>
            </a:r>
            <a:endParaRPr lang="zh-CN" altLang="en-US" sz="2400" dirty="0">
              <a:solidFill>
                <a:sysClr val="windowText" lastClr="000000"/>
              </a:solidFill>
              <a:latin typeface="Helvetica"/>
              <a:ea typeface="方正舒体"/>
            </a:endParaRPr>
          </a:p>
        </p:txBody>
      </p:sp>
      <p:grpSp>
        <p:nvGrpSpPr>
          <p:cNvPr id="18" name="组合 17"/>
          <p:cNvGrpSpPr/>
          <p:nvPr/>
        </p:nvGrpSpPr>
        <p:grpSpPr>
          <a:xfrm>
            <a:off x="746352" y="4175384"/>
            <a:ext cx="7111796" cy="1485864"/>
            <a:chOff x="746352" y="4175384"/>
            <a:chExt cx="7111796" cy="1485864"/>
          </a:xfrm>
        </p:grpSpPr>
        <p:sp>
          <p:nvSpPr>
            <p:cNvPr id="11" name="圆角矩形 10"/>
            <p:cNvSpPr/>
            <p:nvPr/>
          </p:nvSpPr>
          <p:spPr>
            <a:xfrm>
              <a:off x="1270278" y="4797152"/>
              <a:ext cx="6587870" cy="86409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746352" y="4175384"/>
              <a:ext cx="1325318" cy="1143008"/>
              <a:chOff x="746352" y="4175384"/>
              <a:chExt cx="1325318" cy="1143008"/>
            </a:xfrm>
          </p:grpSpPr>
          <p:pic>
            <p:nvPicPr>
              <p:cNvPr id="12"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7831107">
                <a:off x="714348" y="4207388"/>
                <a:ext cx="1143008" cy="107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a:hlinkClick r:id="rId4" action="ppaction://hlinksldjump"/>
              </p:cNvPr>
              <p:cNvSpPr txBox="1"/>
              <p:nvPr/>
            </p:nvSpPr>
            <p:spPr>
              <a:xfrm>
                <a:off x="998050" y="4569749"/>
                <a:ext cx="1073620" cy="430887"/>
              </a:xfrm>
              <a:prstGeom prst="rect">
                <a:avLst/>
              </a:prstGeom>
              <a:noFill/>
            </p:spPr>
            <p:txBody>
              <a:bodyPr wrap="square" rtlCol="0">
                <a:spAutoFit/>
              </a:bodyPr>
              <a:lstStyle/>
              <a:p>
                <a:r>
                  <a:rPr lang="en-US" altLang="zh-CN" sz="22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200" b="1" dirty="0">
                  <a:solidFill>
                    <a:schemeClr val="bg1"/>
                  </a:solidFill>
                  <a:effectLst>
                    <a:outerShdw blurRad="38100" dist="38100" dir="2700000" algn="tl">
                      <a:srgbClr val="000000">
                        <a:alpha val="43137"/>
                      </a:srgbClr>
                    </a:outerShdw>
                  </a:effectLst>
                  <a:latin typeface="Tempus Sans ITC" pitchFamily="82" charset="0"/>
                </a:endParaRPr>
              </a:p>
            </p:txBody>
          </p:sp>
        </p:grpSp>
        <p:sp>
          <p:nvSpPr>
            <p:cNvPr id="8" name="TextBox 7"/>
            <p:cNvSpPr txBox="1"/>
            <p:nvPr/>
          </p:nvSpPr>
          <p:spPr>
            <a:xfrm>
              <a:off x="1976862" y="5033150"/>
              <a:ext cx="5095468" cy="461665"/>
            </a:xfrm>
            <a:prstGeom prst="rect">
              <a:avLst/>
            </a:prstGeom>
            <a:noFill/>
          </p:spPr>
          <p:txBody>
            <a:bodyPr wrap="square" rtlCol="0">
              <a:spAutoFit/>
            </a:bodyPr>
            <a:lstStyle/>
            <a:p>
              <a:pPr marL="457200" indent="-457200">
                <a:spcBef>
                  <a:spcPct val="20000"/>
                </a:spcBef>
                <a:buClr>
                  <a:srgbClr val="D16349"/>
                </a:buClr>
                <a:buSzPct val="85000"/>
              </a:pPr>
              <a:r>
                <a:rPr lang="en-US" altLang="zh-CN" sz="2400" kern="0" dirty="0">
                  <a:latin typeface="Helvetica"/>
                </a:rPr>
                <a:t>Work hard and attain their best.</a:t>
              </a:r>
              <a:endParaRPr lang="zh-CN" altLang="en-US" sz="2400" kern="0" dirty="0">
                <a:latin typeface="Helvetica"/>
              </a:endParaRPr>
            </a:p>
          </p:txBody>
        </p:sp>
      </p:grpSp>
      <p:pic>
        <p:nvPicPr>
          <p:cNvPr id="16" name="图片 15" descr="图片1.png"/>
          <p:cNvPicPr>
            <a:picLocks noChangeAspect="1"/>
          </p:cNvPicPr>
          <p:nvPr/>
        </p:nvPicPr>
        <p:blipFill>
          <a:blip r:embed="rId5" cstate="print"/>
          <a:stretch>
            <a:fillRect/>
          </a:stretch>
        </p:blipFill>
        <p:spPr>
          <a:xfrm>
            <a:off x="-12049" y="-24"/>
            <a:ext cx="4083983" cy="1164240"/>
          </a:xfrm>
          <a:prstGeom prst="rect">
            <a:avLst/>
          </a:prstGeom>
        </p:spPr>
      </p:pic>
      <p:pic>
        <p:nvPicPr>
          <p:cNvPr id="15"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20148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5"/>
          <p:cNvSpPr>
            <a:spLocks noChangeArrowheads="1"/>
          </p:cNvSpPr>
          <p:nvPr/>
        </p:nvSpPr>
        <p:spPr bwMode="auto">
          <a:xfrm>
            <a:off x="976945" y="2047018"/>
            <a:ext cx="7334126" cy="810478"/>
          </a:xfrm>
          <a:prstGeom prst="rect">
            <a:avLst/>
          </a:prstGeom>
          <a:noFill/>
          <a:ln w="9525">
            <a:noFill/>
            <a:miter lim="800000"/>
            <a:headEnd/>
            <a:tailEnd/>
          </a:ln>
        </p:spPr>
        <p:txBody>
          <a:bodyPr wrap="square">
            <a:spAutoFit/>
          </a:bodyPr>
          <a:lstStyle/>
          <a:p>
            <a:pPr algn="just">
              <a:lnSpc>
                <a:spcPts val="2800"/>
              </a:lnSpc>
              <a:spcBef>
                <a:spcPct val="20000"/>
              </a:spcBef>
              <a:buClr>
                <a:srgbClr val="D16349"/>
              </a:buClr>
              <a:buSzPct val="85000"/>
            </a:pPr>
            <a:r>
              <a:rPr lang="en-US" altLang="zh-CN" sz="2400" dirty="0">
                <a:solidFill>
                  <a:sysClr val="windowText" lastClr="000000"/>
                </a:solidFill>
                <a:latin typeface="Helvetica"/>
                <a:ea typeface="方正舒体"/>
              </a:rPr>
              <a:t>What’s the speaker’s purpose in mentioning the parents’ reminders? (Para.3)</a:t>
            </a:r>
          </a:p>
        </p:txBody>
      </p:sp>
      <p:sp>
        <p:nvSpPr>
          <p:cNvPr id="10" name="矩形 9"/>
          <p:cNvSpPr/>
          <p:nvPr/>
        </p:nvSpPr>
        <p:spPr>
          <a:xfrm>
            <a:off x="4014244" y="681319"/>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14" name="图片 13" descr="图片1.png"/>
          <p:cNvPicPr>
            <a:picLocks noChangeAspect="1"/>
          </p:cNvPicPr>
          <p:nvPr/>
        </p:nvPicPr>
        <p:blipFill>
          <a:blip r:embed="rId3" cstate="print"/>
          <a:stretch>
            <a:fillRect/>
          </a:stretch>
        </p:blipFill>
        <p:spPr>
          <a:xfrm>
            <a:off x="-12049" y="-24"/>
            <a:ext cx="4083983" cy="1164240"/>
          </a:xfrm>
          <a:prstGeom prst="rect">
            <a:avLst/>
          </a:prstGeom>
        </p:spPr>
      </p:pic>
      <p:grpSp>
        <p:nvGrpSpPr>
          <p:cNvPr id="16" name="组合 15"/>
          <p:cNvGrpSpPr/>
          <p:nvPr/>
        </p:nvGrpSpPr>
        <p:grpSpPr>
          <a:xfrm>
            <a:off x="500034" y="3143248"/>
            <a:ext cx="7758151" cy="1875088"/>
            <a:chOff x="500034" y="3143248"/>
            <a:chExt cx="7758151" cy="1875088"/>
          </a:xfrm>
        </p:grpSpPr>
        <p:sp>
          <p:nvSpPr>
            <p:cNvPr id="6" name="圆角矩形 5"/>
            <p:cNvSpPr/>
            <p:nvPr/>
          </p:nvSpPr>
          <p:spPr>
            <a:xfrm>
              <a:off x="913088" y="3794200"/>
              <a:ext cx="7345097" cy="122413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1285852" y="3984424"/>
              <a:ext cx="6835415" cy="810478"/>
            </a:xfrm>
            <a:prstGeom prst="rect">
              <a:avLst/>
            </a:prstGeom>
            <a:noFill/>
          </p:spPr>
          <p:txBody>
            <a:bodyPr wrap="square" rtlCol="0">
              <a:spAutoFit/>
            </a:bodyPr>
            <a:lstStyle/>
            <a:p>
              <a:pPr>
                <a:lnSpc>
                  <a:spcPts val="2800"/>
                </a:lnSpc>
                <a:spcBef>
                  <a:spcPct val="20000"/>
                </a:spcBef>
                <a:buClr>
                  <a:srgbClr val="D16349"/>
                </a:buClr>
                <a:buSzPct val="85000"/>
              </a:pPr>
              <a:r>
                <a:rPr lang="en-US" altLang="zh-CN" sz="2400" dirty="0">
                  <a:solidFill>
                    <a:sysClr val="windowText" lastClr="000000"/>
                  </a:solidFill>
                  <a:latin typeface="Helvetica"/>
                  <a:ea typeface="方正舒体"/>
                </a:rPr>
                <a:t>Help the students realize that the future is built on a strong foundation of the past.</a:t>
              </a:r>
            </a:p>
          </p:txBody>
        </p:sp>
        <p:grpSp>
          <p:nvGrpSpPr>
            <p:cNvPr id="11" name="组合 10"/>
            <p:cNvGrpSpPr/>
            <p:nvPr/>
          </p:nvGrpSpPr>
          <p:grpSpPr>
            <a:xfrm>
              <a:off x="500034" y="3143248"/>
              <a:ext cx="1325318" cy="1143008"/>
              <a:chOff x="746352" y="4175384"/>
              <a:chExt cx="1325318" cy="1143008"/>
            </a:xfrm>
          </p:grpSpPr>
          <p:pic>
            <p:nvPicPr>
              <p:cNvPr id="12"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7831107">
                <a:off x="714348" y="4207388"/>
                <a:ext cx="1143008" cy="107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a:hlinkClick r:id="rId5" action="ppaction://hlinksldjump"/>
              </p:cNvPr>
              <p:cNvSpPr txBox="1"/>
              <p:nvPr/>
            </p:nvSpPr>
            <p:spPr>
              <a:xfrm>
                <a:off x="998050" y="4569749"/>
                <a:ext cx="1073620" cy="430887"/>
              </a:xfrm>
              <a:prstGeom prst="rect">
                <a:avLst/>
              </a:prstGeom>
              <a:noFill/>
            </p:spPr>
            <p:txBody>
              <a:bodyPr wrap="square" rtlCol="0">
                <a:spAutoFit/>
              </a:bodyPr>
              <a:lstStyle/>
              <a:p>
                <a:r>
                  <a:rPr lang="en-US" altLang="zh-CN" sz="22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200" b="1" dirty="0">
                  <a:solidFill>
                    <a:schemeClr val="bg1"/>
                  </a:solidFill>
                  <a:effectLst>
                    <a:outerShdw blurRad="38100" dist="38100" dir="2700000" algn="tl">
                      <a:srgbClr val="000000">
                        <a:alpha val="43137"/>
                      </a:srgbClr>
                    </a:outerShdw>
                  </a:effectLst>
                  <a:latin typeface="Tempus Sans ITC" pitchFamily="82" charset="0"/>
                </a:endParaRPr>
              </a:p>
            </p:txBody>
          </p:sp>
        </p:grpSp>
      </p:grpSp>
      <p:pic>
        <p:nvPicPr>
          <p:cNvPr id="15"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689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596" y="2027871"/>
            <a:ext cx="8352928" cy="3687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1069486" y="1484784"/>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a:solidFill>
                  <a:sysClr val="windowText" lastClr="000000"/>
                </a:solidFill>
                <a:latin typeface="Helvetica"/>
                <a:ea typeface="方正舒体"/>
              </a:rPr>
              <a:t>Part I (</a:t>
            </a:r>
            <a:r>
              <a:rPr lang="en-US" altLang="zh-CN" sz="2400" b="1" dirty="0" err="1">
                <a:solidFill>
                  <a:sysClr val="windowText" lastClr="000000"/>
                </a:solidFill>
                <a:latin typeface="Helvetica"/>
                <a:ea typeface="方正舒体"/>
              </a:rPr>
              <a:t>Paras</a:t>
            </a:r>
            <a:r>
              <a:rPr lang="en-US" altLang="zh-CN" sz="2400" b="1" dirty="0">
                <a:solidFill>
                  <a:sysClr val="windowText" lastClr="000000"/>
                </a:solidFill>
                <a:latin typeface="Helvetica"/>
                <a:ea typeface="方正舒体"/>
              </a:rPr>
              <a:t>. 1- __)</a:t>
            </a:r>
          </a:p>
        </p:txBody>
      </p:sp>
      <p:sp>
        <p:nvSpPr>
          <p:cNvPr id="175118" name="Text Box 14"/>
          <p:cNvSpPr txBox="1">
            <a:spLocks noChangeArrowheads="1"/>
          </p:cNvSpPr>
          <p:nvPr/>
        </p:nvSpPr>
        <p:spPr bwMode="auto">
          <a:xfrm>
            <a:off x="3429558" y="1500174"/>
            <a:ext cx="428062" cy="461665"/>
          </a:xfrm>
          <a:prstGeom prst="rect">
            <a:avLst/>
          </a:prstGeom>
          <a:noFill/>
          <a:ln w="9525">
            <a:noFill/>
            <a:miter lim="800000"/>
            <a:headEnd/>
            <a:tailEnd/>
          </a:ln>
          <a:effectLst>
            <a:prstShdw prst="shdw11">
              <a:schemeClr val="bg2">
                <a:alpha val="50000"/>
              </a:schemeClr>
            </a:prstShdw>
          </a:effectLst>
        </p:spPr>
        <p:txBody>
          <a:bodyPr wrap="square">
            <a:spAutoFit/>
          </a:bodyPr>
          <a:lstStyle/>
          <a:p>
            <a:pPr>
              <a:spcBef>
                <a:spcPct val="50000"/>
              </a:spcBef>
            </a:pPr>
            <a:r>
              <a:rPr lang="en-US" altLang="zh-CN" sz="2400" b="1" dirty="0">
                <a:solidFill>
                  <a:schemeClr val="accent6">
                    <a:lumMod val="75000"/>
                  </a:schemeClr>
                </a:solidFill>
                <a:latin typeface="Helvetica"/>
                <a:ea typeface="方正舒体"/>
              </a:rPr>
              <a:t>3</a:t>
            </a:r>
          </a:p>
        </p:txBody>
      </p:sp>
      <p:sp>
        <p:nvSpPr>
          <p:cNvPr id="25" name="矩形 24"/>
          <p:cNvSpPr/>
          <p:nvPr/>
        </p:nvSpPr>
        <p:spPr>
          <a:xfrm>
            <a:off x="1285884" y="3753153"/>
            <a:ext cx="7286644" cy="461665"/>
          </a:xfrm>
          <a:prstGeom prst="rect">
            <a:avLst/>
          </a:prstGeom>
        </p:spPr>
        <p:txBody>
          <a:bodyPr wrap="square">
            <a:spAutoFit/>
          </a:bodyPr>
          <a:lstStyle/>
          <a:p>
            <a:pPr>
              <a:defRPr/>
            </a:pPr>
            <a:r>
              <a:rPr lang="en-US" altLang="zh-CN" sz="2400" dirty="0">
                <a:solidFill>
                  <a:schemeClr val="accent6">
                    <a:lumMod val="75000"/>
                  </a:schemeClr>
                </a:solidFill>
                <a:latin typeface="Helvetica"/>
              </a:rPr>
              <a:t>their own and their parents’ efforts</a:t>
            </a:r>
            <a:endParaRPr lang="zh-CN" altLang="en-US" sz="2400" dirty="0">
              <a:solidFill>
                <a:schemeClr val="accent6">
                  <a:lumMod val="75000"/>
                </a:schemeClr>
              </a:solidFill>
              <a:latin typeface="Helvetica"/>
            </a:endParaRPr>
          </a:p>
        </p:txBody>
      </p:sp>
      <p:sp>
        <p:nvSpPr>
          <p:cNvPr id="26" name="矩形 25"/>
          <p:cNvSpPr/>
          <p:nvPr/>
        </p:nvSpPr>
        <p:spPr>
          <a:xfrm>
            <a:off x="959734" y="4538971"/>
            <a:ext cx="4898150" cy="461665"/>
          </a:xfrm>
          <a:prstGeom prst="rect">
            <a:avLst/>
          </a:prstGeom>
        </p:spPr>
        <p:txBody>
          <a:bodyPr wrap="square">
            <a:spAutoFit/>
          </a:bodyPr>
          <a:lstStyle/>
          <a:p>
            <a:pPr>
              <a:defRPr/>
            </a:pPr>
            <a:r>
              <a:rPr lang="en-US" altLang="zh-CN" sz="2400" dirty="0">
                <a:solidFill>
                  <a:schemeClr val="accent6">
                    <a:lumMod val="75000"/>
                  </a:schemeClr>
                </a:solidFill>
                <a:latin typeface="Helvetica"/>
              </a:rPr>
              <a:t>a solid foundation of the past</a:t>
            </a:r>
            <a:endParaRPr lang="zh-CN" altLang="en-US" sz="2400" dirty="0">
              <a:solidFill>
                <a:schemeClr val="accent6">
                  <a:lumMod val="75000"/>
                </a:schemeClr>
              </a:solidFill>
              <a:latin typeface="Helvetica"/>
            </a:endParaRPr>
          </a:p>
        </p:txBody>
      </p:sp>
      <p:sp>
        <p:nvSpPr>
          <p:cNvPr id="2" name="TextBox 1"/>
          <p:cNvSpPr txBox="1"/>
          <p:nvPr/>
        </p:nvSpPr>
        <p:spPr>
          <a:xfrm>
            <a:off x="785786" y="2571744"/>
            <a:ext cx="6143668" cy="2529923"/>
          </a:xfrm>
          <a:prstGeom prst="rect">
            <a:avLst/>
          </a:prstGeom>
          <a:noFill/>
        </p:spPr>
        <p:txBody>
          <a:bodyPr wrap="square" rtlCol="0">
            <a:spAutoFit/>
          </a:bodyPr>
          <a:lstStyle/>
          <a:p>
            <a:pPr algn="just">
              <a:lnSpc>
                <a:spcPct val="110000"/>
              </a:lnSpc>
            </a:pPr>
            <a:r>
              <a:rPr lang="en-US" altLang="zh-CN" sz="2400" dirty="0">
                <a:latin typeface="Helvetica"/>
              </a:rPr>
              <a:t>The president congratulates students on their achievement and reminds students of the fact that their current success was due to _________________________________, and that their future is built on __________________________________.</a:t>
            </a:r>
          </a:p>
        </p:txBody>
      </p:sp>
      <p:sp>
        <p:nvSpPr>
          <p:cNvPr id="13" name="矩形 12"/>
          <p:cNvSpPr/>
          <p:nvPr/>
        </p:nvSpPr>
        <p:spPr>
          <a:xfrm>
            <a:off x="4014244" y="681319"/>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12" name="图片 11" descr="图片1.png"/>
          <p:cNvPicPr>
            <a:picLocks noChangeAspect="1"/>
          </p:cNvPicPr>
          <p:nvPr/>
        </p:nvPicPr>
        <p:blipFill>
          <a:blip r:embed="rId4" cstate="print"/>
          <a:stretch>
            <a:fillRect/>
          </a:stretch>
        </p:blipFill>
        <p:spPr>
          <a:xfrm>
            <a:off x="-12049" y="-24"/>
            <a:ext cx="4083983" cy="1164240"/>
          </a:xfrm>
          <a:prstGeom prst="rect">
            <a:avLst/>
          </a:prstGeom>
        </p:spPr>
      </p:pic>
      <p:pic>
        <p:nvPicPr>
          <p:cNvPr id="10"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23543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linds(horizontal)">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linds(horizontal)">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内容占位符 2"/>
          <p:cNvSpPr txBox="1">
            <a:spLocks/>
          </p:cNvSpPr>
          <p:nvPr/>
        </p:nvSpPr>
        <p:spPr>
          <a:xfrm>
            <a:off x="6215063" y="4786313"/>
            <a:ext cx="2571750" cy="928687"/>
          </a:xfrm>
          <a:prstGeom prst="rect">
            <a:avLst/>
          </a:prstGeom>
          <a:ln>
            <a:solidFill>
              <a:schemeClr val="accent2">
                <a:lumMod val="60000"/>
                <a:lumOff val="40000"/>
              </a:schemeClr>
            </a:solidFill>
          </a:ln>
        </p:spPr>
        <p:txBody>
          <a:bodyPr>
            <a:normAutofit fontScale="92500"/>
          </a:bodyPr>
          <a:lstStyle/>
          <a:p>
            <a:pPr marL="274320" indent="-274320" algn="ctr">
              <a:spcBef>
                <a:spcPct val="20000"/>
              </a:spcBef>
              <a:buClr>
                <a:schemeClr val="accent1"/>
              </a:buClr>
              <a:buSzPct val="85000"/>
              <a:buFont typeface="Wingdings 2"/>
              <a:buChar char=""/>
              <a:defRPr/>
            </a:pPr>
            <a:r>
              <a:rPr lang="en-US" altLang="zh-CN" sz="2700" b="1" dirty="0">
                <a:solidFill>
                  <a:srgbClr val="000000"/>
                </a:solidFill>
                <a:latin typeface="Helvetica"/>
                <a:ea typeface="楷体_GB2312" pitchFamily="49" charset="-122"/>
              </a:rPr>
              <a:t>student organizations </a:t>
            </a:r>
            <a:endParaRPr lang="zh-CN" altLang="en-US" sz="2700" dirty="0">
              <a:latin typeface="Helvetica"/>
            </a:endParaRPr>
          </a:p>
        </p:txBody>
      </p:sp>
      <p:sp>
        <p:nvSpPr>
          <p:cNvPr id="60" name="内容占位符 2"/>
          <p:cNvSpPr txBox="1">
            <a:spLocks/>
          </p:cNvSpPr>
          <p:nvPr/>
        </p:nvSpPr>
        <p:spPr>
          <a:xfrm>
            <a:off x="6143625" y="3071817"/>
            <a:ext cx="2643188" cy="928687"/>
          </a:xfrm>
          <a:prstGeom prst="rect">
            <a:avLst/>
          </a:prstGeom>
          <a:ln>
            <a:solidFill>
              <a:schemeClr val="accent2">
                <a:lumMod val="60000"/>
                <a:lumOff val="40000"/>
              </a:schemeClr>
            </a:solidFill>
          </a:ln>
        </p:spPr>
        <p:txBody>
          <a:bodyPr>
            <a:normAutofit/>
          </a:bodyPr>
          <a:lstStyle/>
          <a:p>
            <a:pPr marL="274320" indent="-274320" algn="ctr">
              <a:spcBef>
                <a:spcPct val="20000"/>
              </a:spcBef>
              <a:buClr>
                <a:schemeClr val="accent1"/>
              </a:buClr>
              <a:buSzPct val="85000"/>
              <a:buFont typeface="Wingdings 2"/>
              <a:buChar char=""/>
              <a:defRPr/>
            </a:pPr>
            <a:r>
              <a:rPr lang="en-US" altLang="zh-CN" sz="2700" b="1" dirty="0">
                <a:solidFill>
                  <a:srgbClr val="000000"/>
                </a:solidFill>
                <a:latin typeface="Helvetica"/>
                <a:ea typeface="楷体_GB2312" pitchFamily="49" charset="-122"/>
              </a:rPr>
              <a:t>great sports facilities</a:t>
            </a:r>
            <a:endParaRPr lang="zh-CN" altLang="en-US" sz="2700" dirty="0">
              <a:latin typeface="Helvetica"/>
            </a:endParaRPr>
          </a:p>
        </p:txBody>
      </p:sp>
      <p:sp>
        <p:nvSpPr>
          <p:cNvPr id="59" name="内容占位符 2"/>
          <p:cNvSpPr txBox="1">
            <a:spLocks/>
          </p:cNvSpPr>
          <p:nvPr/>
        </p:nvSpPr>
        <p:spPr>
          <a:xfrm>
            <a:off x="3214688" y="2384426"/>
            <a:ext cx="3038488" cy="1187450"/>
          </a:xfrm>
          <a:prstGeom prst="rect">
            <a:avLst/>
          </a:prstGeom>
          <a:ln>
            <a:solidFill>
              <a:schemeClr val="accent2">
                <a:lumMod val="60000"/>
                <a:lumOff val="40000"/>
              </a:schemeClr>
            </a:solidFill>
          </a:ln>
        </p:spPr>
        <p:txBody>
          <a:bodyPr>
            <a:normAutofit fontScale="92500" lnSpcReduction="10000"/>
          </a:bodyPr>
          <a:lstStyle/>
          <a:p>
            <a:pPr marL="274320" indent="-274320" algn="ctr">
              <a:spcBef>
                <a:spcPct val="20000"/>
              </a:spcBef>
              <a:buClr>
                <a:schemeClr val="accent1"/>
              </a:buClr>
              <a:buSzPct val="85000"/>
              <a:buFont typeface="Wingdings 2"/>
              <a:buChar char=""/>
              <a:defRPr/>
            </a:pPr>
            <a:r>
              <a:rPr lang="en-US" altLang="zh-CN" sz="2700" b="1" dirty="0">
                <a:solidFill>
                  <a:srgbClr val="000000"/>
                </a:solidFill>
                <a:latin typeface="Helvetica"/>
                <a:ea typeface="楷体_GB2312" pitchFamily="49" charset="-122"/>
              </a:rPr>
              <a:t>a  comprehensive  library</a:t>
            </a:r>
            <a:endParaRPr lang="zh-CN" altLang="en-US" sz="2700" dirty="0">
              <a:latin typeface="Helvetica"/>
            </a:endParaRPr>
          </a:p>
        </p:txBody>
      </p:sp>
      <p:sp>
        <p:nvSpPr>
          <p:cNvPr id="58" name="内容占位符 2"/>
          <p:cNvSpPr txBox="1">
            <a:spLocks/>
          </p:cNvSpPr>
          <p:nvPr/>
        </p:nvSpPr>
        <p:spPr>
          <a:xfrm>
            <a:off x="285750" y="3064504"/>
            <a:ext cx="2786063" cy="936000"/>
          </a:xfrm>
          <a:prstGeom prst="rect">
            <a:avLst/>
          </a:prstGeom>
          <a:ln>
            <a:solidFill>
              <a:schemeClr val="accent2">
                <a:lumMod val="60000"/>
                <a:lumOff val="40000"/>
              </a:schemeClr>
            </a:solidFill>
          </a:ln>
        </p:spPr>
        <p:txBody>
          <a:bodyPr>
            <a:normAutofit/>
          </a:bodyPr>
          <a:lstStyle/>
          <a:p>
            <a:pPr marL="274320" indent="-274320" algn="ctr">
              <a:spcBef>
                <a:spcPct val="20000"/>
              </a:spcBef>
              <a:buClr>
                <a:schemeClr val="accent1"/>
              </a:buClr>
              <a:buSzPct val="85000"/>
              <a:buFont typeface="Wingdings 2"/>
              <a:buChar char=""/>
              <a:defRPr/>
            </a:pPr>
            <a:r>
              <a:rPr lang="en-US" altLang="zh-CN" sz="2700" b="1" dirty="0">
                <a:solidFill>
                  <a:srgbClr val="000000"/>
                </a:solidFill>
                <a:latin typeface="Helvetica"/>
                <a:ea typeface="楷体_GB2312" pitchFamily="49" charset="-122"/>
              </a:rPr>
              <a:t>a learned and caring faculty</a:t>
            </a:r>
            <a:endParaRPr lang="zh-CN" altLang="en-US" sz="2700" dirty="0">
              <a:latin typeface="Helvetica"/>
            </a:endParaRPr>
          </a:p>
        </p:txBody>
      </p:sp>
      <p:sp>
        <p:nvSpPr>
          <p:cNvPr id="350219" name="矩形 45"/>
          <p:cNvSpPr>
            <a:spLocks noChangeArrowheads="1"/>
          </p:cNvSpPr>
          <p:nvPr/>
        </p:nvSpPr>
        <p:spPr bwMode="auto">
          <a:xfrm>
            <a:off x="714376" y="1187879"/>
            <a:ext cx="7786714" cy="1169551"/>
          </a:xfrm>
          <a:prstGeom prst="rect">
            <a:avLst/>
          </a:prstGeom>
          <a:noFill/>
          <a:ln w="9525">
            <a:noFill/>
            <a:miter lim="800000"/>
            <a:headEnd/>
            <a:tailEnd/>
          </a:ln>
        </p:spPr>
        <p:txBody>
          <a:bodyPr wrap="square">
            <a:spAutoFit/>
          </a:bodyPr>
          <a:lstStyle/>
          <a:p>
            <a:pPr algn="just">
              <a:lnSpc>
                <a:spcPts val="2800"/>
              </a:lnSpc>
            </a:pPr>
            <a:r>
              <a:rPr lang="en-US" altLang="zh-CN" sz="2400" dirty="0">
                <a:solidFill>
                  <a:sysClr val="windowText" lastClr="000000"/>
                </a:solidFill>
                <a:latin typeface="Helvetica"/>
                <a:ea typeface="方正舒体"/>
              </a:rPr>
              <a:t>How will the next four years be different from any other? Or what great resources will you enjoy ? (Para.4)</a:t>
            </a:r>
            <a:endParaRPr lang="zh-CN" altLang="en-US" sz="2400" dirty="0">
              <a:solidFill>
                <a:sysClr val="windowText" lastClr="000000"/>
              </a:solidFill>
              <a:latin typeface="Helvetica"/>
              <a:ea typeface="方正舒体"/>
            </a:endParaRPr>
          </a:p>
        </p:txBody>
      </p:sp>
      <p:grpSp>
        <p:nvGrpSpPr>
          <p:cNvPr id="2" name="组合 61"/>
          <p:cNvGrpSpPr>
            <a:grpSpLocks/>
          </p:cNvGrpSpPr>
          <p:nvPr/>
        </p:nvGrpSpPr>
        <p:grpSpPr bwMode="auto">
          <a:xfrm>
            <a:off x="2714625" y="3959225"/>
            <a:ext cx="3357563" cy="1898650"/>
            <a:chOff x="2643174" y="3672917"/>
            <a:chExt cx="3357586" cy="1899223"/>
          </a:xfrm>
        </p:grpSpPr>
        <p:grpSp>
          <p:nvGrpSpPr>
            <p:cNvPr id="350229" name="组合 55"/>
            <p:cNvGrpSpPr>
              <a:grpSpLocks/>
            </p:cNvGrpSpPr>
            <p:nvPr/>
          </p:nvGrpSpPr>
          <p:grpSpPr bwMode="auto">
            <a:xfrm>
              <a:off x="3357554" y="3672917"/>
              <a:ext cx="2357454" cy="1899223"/>
              <a:chOff x="2960791" y="3482399"/>
              <a:chExt cx="2357454" cy="1899223"/>
            </a:xfrm>
          </p:grpSpPr>
          <p:sp>
            <p:nvSpPr>
              <p:cNvPr id="53" name="Oval 24"/>
              <p:cNvSpPr>
                <a:spLocks noChangeArrowheads="1"/>
              </p:cNvSpPr>
              <p:nvPr/>
            </p:nvSpPr>
            <p:spPr bwMode="gray">
              <a:xfrm>
                <a:off x="3017941" y="3555446"/>
                <a:ext cx="1811350" cy="1826176"/>
              </a:xfrm>
              <a:prstGeom prst="ellipse">
                <a:avLst/>
              </a:prstGeom>
              <a:solidFill>
                <a:srgbClr val="C85414">
                  <a:alpha val="50000"/>
                </a:srgbClr>
              </a:solidFill>
              <a:ln>
                <a:noFill/>
              </a:ln>
              <a:effectLst/>
            </p:spPr>
            <p:txBody>
              <a:bodyPr wrap="none" anchor="ctr"/>
              <a:lstStyle/>
              <a:p>
                <a:pPr fontAlgn="auto">
                  <a:spcBef>
                    <a:spcPts val="0"/>
                  </a:spcBef>
                  <a:spcAft>
                    <a:spcPts val="0"/>
                  </a:spcAft>
                  <a:defRPr/>
                </a:pPr>
                <a:endParaRPr lang="zh-CN" altLang="en-US" sz="1800" kern="0">
                  <a:solidFill>
                    <a:sysClr val="windowText" lastClr="000000"/>
                  </a:solidFill>
                  <a:latin typeface="Arial" pitchFamily="34" charset="0"/>
                  <a:ea typeface="楷体_GB2312" pitchFamily="49" charset="-122"/>
                </a:endParaRPr>
              </a:p>
            </p:txBody>
          </p:sp>
          <p:pic>
            <p:nvPicPr>
              <p:cNvPr id="350231" name="Picture 25" descr="light_shadow1"/>
              <p:cNvPicPr>
                <a:picLocks noChangeAspect="1" noChangeArrowheads="1"/>
              </p:cNvPicPr>
              <p:nvPr/>
            </p:nvPicPr>
            <p:blipFill>
              <a:blip r:embed="rId3" cstate="print"/>
              <a:srcRect t="14285"/>
              <a:stretch>
                <a:fillRect/>
              </a:stretch>
            </p:blipFill>
            <p:spPr bwMode="gray">
              <a:xfrm>
                <a:off x="2960791" y="3482399"/>
                <a:ext cx="1326480" cy="1139229"/>
              </a:xfrm>
              <a:prstGeom prst="rect">
                <a:avLst/>
              </a:prstGeom>
              <a:noFill/>
              <a:ln w="9525">
                <a:noFill/>
                <a:miter lim="800000"/>
                <a:headEnd/>
                <a:tailEnd/>
              </a:ln>
            </p:spPr>
          </p:pic>
          <p:sp>
            <p:nvSpPr>
              <p:cNvPr id="55" name="AutoShape 36"/>
              <p:cNvSpPr>
                <a:spLocks noChangeArrowheads="1"/>
              </p:cNvSpPr>
              <p:nvPr/>
            </p:nvSpPr>
            <p:spPr bwMode="white">
              <a:xfrm rot="4526350" flipH="1" flipV="1">
                <a:off x="4714956" y="4727518"/>
                <a:ext cx="236608" cy="969970"/>
              </a:xfrm>
              <a:prstGeom prst="moon">
                <a:avLst>
                  <a:gd name="adj" fmla="val 49773"/>
                </a:avLst>
              </a:prstGeom>
              <a:solidFill>
                <a:srgbClr val="FFFFFF">
                  <a:alpha val="3922"/>
                </a:srgbClr>
              </a:solidFill>
              <a:ln w="9525">
                <a:noFill/>
                <a:miter lim="800000"/>
                <a:headEnd/>
                <a:tailEnd/>
              </a:ln>
            </p:spPr>
            <p:txBody>
              <a:bodyPr vert="eaVert" wrap="none" anchor="ctr"/>
              <a:lstStyle/>
              <a:p>
                <a:pPr fontAlgn="auto">
                  <a:spcBef>
                    <a:spcPts val="0"/>
                  </a:spcBef>
                  <a:spcAft>
                    <a:spcPts val="0"/>
                  </a:spcAft>
                  <a:defRPr/>
                </a:pPr>
                <a:endParaRPr lang="zh-CN" altLang="en-US" sz="1800" kern="0">
                  <a:solidFill>
                    <a:sysClr val="windowText" lastClr="000000"/>
                  </a:solidFill>
                  <a:latin typeface="Arial" pitchFamily="34" charset="0"/>
                  <a:ea typeface="楷体_GB2312" pitchFamily="49" charset="-122"/>
                </a:endParaRPr>
              </a:p>
            </p:txBody>
          </p:sp>
        </p:grpSp>
        <p:sp>
          <p:nvSpPr>
            <p:cNvPr id="29" name="内容占位符 2"/>
            <p:cNvSpPr txBox="1">
              <a:spLocks/>
            </p:cNvSpPr>
            <p:nvPr/>
          </p:nvSpPr>
          <p:spPr>
            <a:xfrm>
              <a:off x="2643174" y="4142959"/>
              <a:ext cx="3357586" cy="714591"/>
            </a:xfrm>
            <a:prstGeom prst="rect">
              <a:avLst/>
            </a:prstGeom>
            <a:noFill/>
          </p:spPr>
          <p:txBody>
            <a:bodyPr/>
            <a:lstStyle/>
            <a:p>
              <a:pPr marL="274320" indent="-274320" algn="ctr" fontAlgn="auto">
                <a:spcBef>
                  <a:spcPct val="20000"/>
                </a:spcBef>
                <a:spcAft>
                  <a:spcPts val="0"/>
                </a:spcAft>
                <a:buClr>
                  <a:schemeClr val="accent1"/>
                </a:buClr>
                <a:buSzPct val="85000"/>
                <a:defRPr/>
              </a:pPr>
              <a:r>
                <a:rPr lang="en-US" altLang="zh-CN" sz="2600" b="1" dirty="0">
                  <a:solidFill>
                    <a:srgbClr val="000000"/>
                  </a:solidFill>
                  <a:latin typeface="Arial" pitchFamily="34" charset="0"/>
                  <a:ea typeface="楷体_GB2312" pitchFamily="49" charset="-122"/>
                </a:rPr>
                <a:t>Great </a:t>
              </a:r>
            </a:p>
            <a:p>
              <a:pPr marL="274320" indent="-274320" algn="ctr" fontAlgn="auto">
                <a:spcBef>
                  <a:spcPct val="20000"/>
                </a:spcBef>
                <a:spcAft>
                  <a:spcPts val="0"/>
                </a:spcAft>
                <a:buClr>
                  <a:schemeClr val="accent1"/>
                </a:buClr>
                <a:buSzPct val="85000"/>
                <a:defRPr/>
              </a:pPr>
              <a:r>
                <a:rPr lang="en-US" altLang="zh-CN" sz="2600" b="1" dirty="0">
                  <a:solidFill>
                    <a:srgbClr val="000000"/>
                  </a:solidFill>
                  <a:latin typeface="Arial" pitchFamily="34" charset="0"/>
                  <a:ea typeface="楷体_GB2312" pitchFamily="49" charset="-122"/>
                </a:rPr>
                <a:t>resources</a:t>
              </a:r>
              <a:endParaRPr lang="zh-CN" altLang="en-US" sz="2600" dirty="0">
                <a:latin typeface="+mn-lt"/>
                <a:ea typeface="+mn-ea"/>
              </a:endParaRPr>
            </a:p>
          </p:txBody>
        </p:sp>
      </p:grpSp>
      <p:sp>
        <p:nvSpPr>
          <p:cNvPr id="57" name="内容占位符 2"/>
          <p:cNvSpPr txBox="1">
            <a:spLocks/>
          </p:cNvSpPr>
          <p:nvPr/>
        </p:nvSpPr>
        <p:spPr>
          <a:xfrm>
            <a:off x="571500" y="4641850"/>
            <a:ext cx="2500313" cy="928688"/>
          </a:xfrm>
          <a:prstGeom prst="rect">
            <a:avLst/>
          </a:prstGeom>
          <a:ln>
            <a:solidFill>
              <a:schemeClr val="accent2">
                <a:lumMod val="60000"/>
                <a:lumOff val="40000"/>
              </a:schemeClr>
            </a:solidFill>
          </a:ln>
        </p:spPr>
        <p:txBody>
          <a:bodyPr>
            <a:normAutofit/>
          </a:bodyPr>
          <a:lstStyle/>
          <a:p>
            <a:pPr marL="274320" indent="-274320" algn="ctr">
              <a:spcBef>
                <a:spcPct val="20000"/>
              </a:spcBef>
              <a:buClr>
                <a:schemeClr val="accent1"/>
              </a:buClr>
              <a:buSzPct val="85000"/>
              <a:buFont typeface="Wingdings 2"/>
              <a:buChar char=""/>
              <a:defRPr/>
            </a:pPr>
            <a:r>
              <a:rPr lang="en-US" altLang="zh-CN" sz="2700" b="1" dirty="0">
                <a:solidFill>
                  <a:srgbClr val="000000"/>
                </a:solidFill>
                <a:latin typeface="Helvetica"/>
                <a:ea typeface="楷体_GB2312" pitchFamily="49" charset="-122"/>
              </a:rPr>
              <a:t>Interesting students</a:t>
            </a:r>
            <a:endParaRPr lang="zh-CN" altLang="en-US" sz="2700" b="1" dirty="0">
              <a:solidFill>
                <a:srgbClr val="000000"/>
              </a:solidFill>
              <a:latin typeface="Helvetica"/>
              <a:ea typeface="楷体_GB2312" pitchFamily="49" charset="-122"/>
            </a:endParaRPr>
          </a:p>
        </p:txBody>
      </p:sp>
      <p:pic>
        <p:nvPicPr>
          <p:cNvPr id="57373" name="Picture 29" descr="F:\素材\2014素材\xpic7149.jpg"/>
          <p:cNvPicPr>
            <a:picLocks noChangeAspect="1" noChangeArrowheads="1"/>
          </p:cNvPicPr>
          <p:nvPr/>
        </p:nvPicPr>
        <p:blipFill>
          <a:blip r:embed="rId4" cstate="print"/>
          <a:srcRect/>
          <a:stretch>
            <a:fillRect/>
          </a:stretch>
        </p:blipFill>
        <p:spPr bwMode="auto">
          <a:xfrm>
            <a:off x="285750" y="2456214"/>
            <a:ext cx="2801165" cy="1857389"/>
          </a:xfrm>
          <a:prstGeom prst="ellipse">
            <a:avLst/>
          </a:prstGeom>
          <a:ln>
            <a:noFill/>
          </a:ln>
          <a:effectLst>
            <a:softEdge rad="112500"/>
          </a:effectLst>
        </p:spPr>
      </p:pic>
      <p:pic>
        <p:nvPicPr>
          <p:cNvPr id="26" name="Picture 2" descr="C:\Documents and Settings\Administrator\桌面\copy\article-new-thumbnail_ehow_images_a05_5e_gr_interview-library-information-science-employment-800x800.jpg"/>
          <p:cNvPicPr>
            <a:picLocks noChangeAspect="1" noChangeArrowheads="1"/>
          </p:cNvPicPr>
          <p:nvPr/>
        </p:nvPicPr>
        <p:blipFill>
          <a:blip r:embed="rId5" cstate="print"/>
          <a:srcRect/>
          <a:stretch>
            <a:fillRect/>
          </a:stretch>
        </p:blipFill>
        <p:spPr bwMode="auto">
          <a:xfrm>
            <a:off x="3385477" y="2001826"/>
            <a:ext cx="2833681" cy="1714512"/>
          </a:xfrm>
          <a:prstGeom prst="ellipse">
            <a:avLst/>
          </a:prstGeom>
          <a:ln>
            <a:noFill/>
          </a:ln>
          <a:effectLst>
            <a:softEdge rad="112500"/>
          </a:effectLst>
        </p:spPr>
      </p:pic>
      <p:pic>
        <p:nvPicPr>
          <p:cNvPr id="27" name="Picture 3" descr="C:\Documents and Settings\Administrator\桌面\copy\网球场.jpg"/>
          <p:cNvPicPr>
            <a:picLocks noChangeAspect="1" noChangeArrowheads="1"/>
          </p:cNvPicPr>
          <p:nvPr/>
        </p:nvPicPr>
        <p:blipFill>
          <a:blip r:embed="rId6" cstate="print"/>
          <a:srcRect/>
          <a:stretch>
            <a:fillRect/>
          </a:stretch>
        </p:blipFill>
        <p:spPr bwMode="auto">
          <a:xfrm>
            <a:off x="6286512" y="2456208"/>
            <a:ext cx="2857520" cy="1972917"/>
          </a:xfrm>
          <a:prstGeom prst="ellipse">
            <a:avLst/>
          </a:prstGeom>
          <a:ln>
            <a:noFill/>
          </a:ln>
          <a:effectLst>
            <a:softEdge rad="112500"/>
          </a:effectLst>
        </p:spPr>
      </p:pic>
      <p:pic>
        <p:nvPicPr>
          <p:cNvPr id="57374" name="Picture 30" descr="F:\素材\2014素材\xpic794.jpg"/>
          <p:cNvPicPr>
            <a:picLocks noChangeAspect="1" noChangeArrowheads="1"/>
          </p:cNvPicPr>
          <p:nvPr/>
        </p:nvPicPr>
        <p:blipFill>
          <a:blip r:embed="rId7" cstate="print"/>
          <a:srcRect/>
          <a:stretch>
            <a:fillRect/>
          </a:stretch>
        </p:blipFill>
        <p:spPr bwMode="auto">
          <a:xfrm>
            <a:off x="6253176" y="4525344"/>
            <a:ext cx="2890856" cy="1925645"/>
          </a:xfrm>
          <a:prstGeom prst="ellipse">
            <a:avLst/>
          </a:prstGeom>
          <a:ln>
            <a:noFill/>
          </a:ln>
          <a:effectLst>
            <a:softEdge rad="112500"/>
          </a:effectLst>
        </p:spPr>
      </p:pic>
      <p:grpSp>
        <p:nvGrpSpPr>
          <p:cNvPr id="11" name="组合 53"/>
          <p:cNvGrpSpPr>
            <a:grpSpLocks/>
          </p:cNvGrpSpPr>
          <p:nvPr/>
        </p:nvGrpSpPr>
        <p:grpSpPr bwMode="auto">
          <a:xfrm>
            <a:off x="3276600" y="3716338"/>
            <a:ext cx="2786063" cy="2500312"/>
            <a:chOff x="3214678" y="3429000"/>
            <a:chExt cx="2786082" cy="2500330"/>
          </a:xfrm>
        </p:grpSpPr>
        <p:sp>
          <p:nvSpPr>
            <p:cNvPr id="350250" name="Oval 5"/>
            <p:cNvSpPr>
              <a:spLocks noChangeArrowheads="1"/>
            </p:cNvSpPr>
            <p:nvPr/>
          </p:nvSpPr>
          <p:spPr bwMode="gray">
            <a:xfrm>
              <a:off x="3214678" y="3429000"/>
              <a:ext cx="2786082" cy="2500330"/>
            </a:xfrm>
            <a:prstGeom prst="ellipse">
              <a:avLst/>
            </a:prstGeom>
            <a:gradFill rotWithShape="1">
              <a:gsLst>
                <a:gs pos="0">
                  <a:srgbClr val="FF6600"/>
                </a:gs>
                <a:gs pos="100000">
                  <a:srgbClr val="742E00"/>
                </a:gs>
              </a:gsLst>
              <a:lin ang="5400000" scaled="1"/>
            </a:gradFill>
            <a:ln w="9525">
              <a:solidFill>
                <a:schemeClr val="tx1"/>
              </a:solidFill>
              <a:round/>
              <a:headEnd/>
              <a:tailEnd/>
            </a:ln>
          </p:spPr>
          <p:txBody>
            <a:bodyPr wrap="none" anchor="ctr"/>
            <a:lstStyle/>
            <a:p>
              <a:endParaRPr lang="zh-CN" altLang="en-US" sz="2800" b="1">
                <a:solidFill>
                  <a:srgbClr val="000000"/>
                </a:solidFill>
                <a:latin typeface="Arial" charset="0"/>
                <a:ea typeface="楷体_GB2312" pitchFamily="49" charset="-122"/>
              </a:endParaRPr>
            </a:p>
          </p:txBody>
        </p:sp>
        <p:sp>
          <p:nvSpPr>
            <p:cNvPr id="52" name="矩形 51"/>
            <p:cNvSpPr/>
            <p:nvPr/>
          </p:nvSpPr>
          <p:spPr>
            <a:xfrm>
              <a:off x="3343406" y="4000504"/>
              <a:ext cx="2524012" cy="1569671"/>
            </a:xfrm>
            <a:prstGeom prst="rect">
              <a:avLst/>
            </a:prstGeom>
          </p:spPr>
          <p:txBody>
            <a:bodyPr wrap="square">
              <a:spAutoFit/>
            </a:bodyPr>
            <a:lstStyle/>
            <a:p>
              <a:pPr marL="274320" indent="-274320" algn="ctr">
                <a:spcBef>
                  <a:spcPct val="20000"/>
                </a:spcBef>
                <a:buClr>
                  <a:schemeClr val="accent1"/>
                </a:buClr>
                <a:buSzPct val="85000"/>
                <a:defRPr/>
              </a:pPr>
              <a:r>
                <a:rPr lang="en-US" altLang="zh-CN" sz="2400" b="1" dirty="0">
                  <a:solidFill>
                    <a:schemeClr val="bg1">
                      <a:lumMod val="95000"/>
                    </a:schemeClr>
                  </a:solidFill>
                  <a:effectLst>
                    <a:glow rad="101600">
                      <a:schemeClr val="tx1">
                        <a:alpha val="60000"/>
                      </a:schemeClr>
                    </a:glow>
                  </a:effectLst>
                  <a:latin typeface="Helvetica"/>
                  <a:ea typeface="方正舒体"/>
                </a:rPr>
                <a:t>make the most of this unique experience</a:t>
              </a:r>
              <a:endParaRPr lang="zh-CN" altLang="en-US" sz="2400" b="1" dirty="0">
                <a:solidFill>
                  <a:schemeClr val="bg1">
                    <a:lumMod val="95000"/>
                  </a:schemeClr>
                </a:solidFill>
                <a:effectLst>
                  <a:glow rad="101600">
                    <a:schemeClr val="tx1">
                      <a:alpha val="60000"/>
                    </a:schemeClr>
                  </a:glow>
                </a:effectLst>
                <a:latin typeface="Helvetica"/>
                <a:ea typeface="方正舒体"/>
              </a:endParaRPr>
            </a:p>
          </p:txBody>
        </p:sp>
      </p:grpSp>
      <p:sp>
        <p:nvSpPr>
          <p:cNvPr id="25" name="矩形 24"/>
          <p:cNvSpPr/>
          <p:nvPr/>
        </p:nvSpPr>
        <p:spPr>
          <a:xfrm>
            <a:off x="4014244" y="681319"/>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63" name="Picture 4" descr="C:\Documents and Settings\Administrator\桌面\copy\694761_600834.jpg"/>
          <p:cNvPicPr>
            <a:picLocks noChangeAspect="1" noChangeArrowheads="1"/>
          </p:cNvPicPr>
          <p:nvPr/>
        </p:nvPicPr>
        <p:blipFill>
          <a:blip r:embed="rId8" cstate="print"/>
          <a:srcRect/>
          <a:stretch>
            <a:fillRect/>
          </a:stretch>
        </p:blipFill>
        <p:spPr bwMode="auto">
          <a:xfrm>
            <a:off x="285731" y="4287838"/>
            <a:ext cx="2786082" cy="1851196"/>
          </a:xfrm>
          <a:prstGeom prst="ellipse">
            <a:avLst/>
          </a:prstGeom>
          <a:ln>
            <a:noFill/>
          </a:ln>
          <a:effectLst>
            <a:softEdge rad="112500"/>
          </a:effectLst>
        </p:spPr>
      </p:pic>
      <p:pic>
        <p:nvPicPr>
          <p:cNvPr id="28" name="图片 27" descr="图片1.png"/>
          <p:cNvPicPr>
            <a:picLocks noChangeAspect="1"/>
          </p:cNvPicPr>
          <p:nvPr/>
        </p:nvPicPr>
        <p:blipFill>
          <a:blip r:embed="rId9" cstate="print"/>
          <a:stretch>
            <a:fillRect/>
          </a:stretch>
        </p:blipFill>
        <p:spPr>
          <a:xfrm>
            <a:off x="-12049" y="-24"/>
            <a:ext cx="4083983" cy="1164240"/>
          </a:xfrm>
          <a:prstGeom prst="rect">
            <a:avLst/>
          </a:prstGeom>
        </p:spPr>
      </p:pic>
      <p:pic>
        <p:nvPicPr>
          <p:cNvPr id="24" name="Picture 4">
            <a:hlinkClick r:id="rId10" action="ppaction://hlinksldjump"/>
          </p:cNvPr>
          <p:cNvPicPr>
            <a:picLocks noChangeAspect="1" noChangeArrowheads="1"/>
          </p:cNvPicPr>
          <p:nvPr/>
        </p:nvPicPr>
        <p:blipFill>
          <a:blip r:embed="rId11"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48638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blinds(horizontal)">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par>
                                <p:cTn id="18" presetID="3" presetClass="entr" presetSubtype="10" fill="hold" grpId="0"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blinds(horizontal)">
                                      <p:cBhvr>
                                        <p:cTn id="20" dur="500"/>
                                        <p:tgtEl>
                                          <p:spTgt spid="5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7373"/>
                                        </p:tgtEl>
                                        <p:attrNameLst>
                                          <p:attrName>style.visibility</p:attrName>
                                        </p:attrNameLst>
                                      </p:cBhvr>
                                      <p:to>
                                        <p:strVal val="visible"/>
                                      </p:to>
                                    </p:set>
                                    <p:animEffect transition="in" filter="blinds(horizontal)">
                                      <p:cBhvr>
                                        <p:cTn id="25" dur="500"/>
                                        <p:tgtEl>
                                          <p:spTgt spid="5737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nodeType="clickEffect">
                                  <p:stCondLst>
                                    <p:cond delay="0"/>
                                  </p:stCondLst>
                                  <p:childTnLst>
                                    <p:animEffect transition="out" filter="blinds(horizontal)">
                                      <p:cBhvr>
                                        <p:cTn id="29" dur="500"/>
                                        <p:tgtEl>
                                          <p:spTgt spid="57373"/>
                                        </p:tgtEl>
                                      </p:cBhvr>
                                    </p:animEffect>
                                    <p:set>
                                      <p:cBhvr>
                                        <p:cTn id="30" dur="1" fill="hold">
                                          <p:stCondLst>
                                            <p:cond delay="499"/>
                                          </p:stCondLst>
                                        </p:cTn>
                                        <p:tgtEl>
                                          <p:spTgt spid="57373"/>
                                        </p:tgtEl>
                                        <p:attrNameLst>
                                          <p:attrName>style.visibility</p:attrName>
                                        </p:attrNameLst>
                                      </p:cBhvr>
                                      <p:to>
                                        <p:strVal val="hidden"/>
                                      </p:to>
                                    </p:set>
                                  </p:childTnLst>
                                </p:cTn>
                              </p:par>
                              <p:par>
                                <p:cTn id="31" presetID="3" presetClass="entr" presetSubtype="1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blinds(horizontal)">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blinds(horizontal)">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nodeType="clickEffect">
                                  <p:stCondLst>
                                    <p:cond delay="0"/>
                                  </p:stCondLst>
                                  <p:childTnLst>
                                    <p:animEffect transition="out" filter="blinds(horizontal)">
                                      <p:cBhvr>
                                        <p:cTn id="42" dur="500"/>
                                        <p:tgtEl>
                                          <p:spTgt spid="26"/>
                                        </p:tgtEl>
                                      </p:cBhvr>
                                    </p:animEffect>
                                    <p:set>
                                      <p:cBhvr>
                                        <p:cTn id="43" dur="1" fill="hold">
                                          <p:stCondLst>
                                            <p:cond delay="499"/>
                                          </p:stCondLst>
                                        </p:cTn>
                                        <p:tgtEl>
                                          <p:spTgt spid="26"/>
                                        </p:tgtEl>
                                        <p:attrNameLst>
                                          <p:attrName>style.visibility</p:attrName>
                                        </p:attrNameLst>
                                      </p:cBhvr>
                                      <p:to>
                                        <p:strVal val="hidden"/>
                                      </p:to>
                                    </p:set>
                                  </p:childTnLst>
                                </p:cTn>
                              </p:par>
                              <p:par>
                                <p:cTn id="44" presetID="3" presetClass="entr" presetSubtype="10"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blinds(horizontal)">
                                      <p:cBhvr>
                                        <p:cTn id="46" dur="500"/>
                                        <p:tgtEl>
                                          <p:spTgt spid="59"/>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linds(horizontal)">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nodeType="clickEffect">
                                  <p:stCondLst>
                                    <p:cond delay="0"/>
                                  </p:stCondLst>
                                  <p:childTnLst>
                                    <p:animEffect transition="out" filter="blinds(horizontal)">
                                      <p:cBhvr>
                                        <p:cTn id="55" dur="500"/>
                                        <p:tgtEl>
                                          <p:spTgt spid="27"/>
                                        </p:tgtEl>
                                      </p:cBhvr>
                                    </p:animEffect>
                                    <p:set>
                                      <p:cBhvr>
                                        <p:cTn id="56" dur="1" fill="hold">
                                          <p:stCondLst>
                                            <p:cond delay="499"/>
                                          </p:stCondLst>
                                        </p:cTn>
                                        <p:tgtEl>
                                          <p:spTgt spid="27"/>
                                        </p:tgtEl>
                                        <p:attrNameLst>
                                          <p:attrName>style.visibility</p:attrName>
                                        </p:attrNameLst>
                                      </p:cBhvr>
                                      <p:to>
                                        <p:strVal val="hidden"/>
                                      </p:to>
                                    </p:set>
                                  </p:childTnLst>
                                </p:cTn>
                              </p:par>
                              <p:par>
                                <p:cTn id="57" presetID="3" presetClass="entr" presetSubtype="1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blinds(horizontal)">
                                      <p:cBhvr>
                                        <p:cTn id="59" dur="500"/>
                                        <p:tgtEl>
                                          <p:spTgt spid="60"/>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57374"/>
                                        </p:tgtEl>
                                        <p:attrNameLst>
                                          <p:attrName>style.visibility</p:attrName>
                                        </p:attrNameLst>
                                      </p:cBhvr>
                                      <p:to>
                                        <p:strVal val="visible"/>
                                      </p:to>
                                    </p:set>
                                    <p:animEffect transition="in" filter="blinds(horizontal)">
                                      <p:cBhvr>
                                        <p:cTn id="64" dur="500"/>
                                        <p:tgtEl>
                                          <p:spTgt spid="5737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xit" presetSubtype="10" fill="hold" nodeType="clickEffect">
                                  <p:stCondLst>
                                    <p:cond delay="0"/>
                                  </p:stCondLst>
                                  <p:childTnLst>
                                    <p:animEffect transition="out" filter="blinds(horizontal)">
                                      <p:cBhvr>
                                        <p:cTn id="68" dur="500"/>
                                        <p:tgtEl>
                                          <p:spTgt spid="57374"/>
                                        </p:tgtEl>
                                      </p:cBhvr>
                                    </p:animEffect>
                                    <p:set>
                                      <p:cBhvr>
                                        <p:cTn id="69" dur="1" fill="hold">
                                          <p:stCondLst>
                                            <p:cond delay="499"/>
                                          </p:stCondLst>
                                        </p:cTn>
                                        <p:tgtEl>
                                          <p:spTgt spid="57374"/>
                                        </p:tgtEl>
                                        <p:attrNameLst>
                                          <p:attrName>style.visibility</p:attrName>
                                        </p:attrNameLst>
                                      </p:cBhvr>
                                      <p:to>
                                        <p:strVal val="hidden"/>
                                      </p:to>
                                    </p:set>
                                  </p:childTnLst>
                                </p:cTn>
                              </p:par>
                              <p:par>
                                <p:cTn id="70" presetID="3" presetClass="entr" presetSubtype="10" fill="hold" grpId="0" nodeType="with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blinds(horizontal)">
                                      <p:cBhvr>
                                        <p:cTn id="72" dur="500"/>
                                        <p:tgtEl>
                                          <p:spTgt spid="61"/>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blinds(horizontal)">
                                      <p:cBhvr>
                                        <p:cTn id="7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0" grpId="0" animBg="1"/>
      <p:bldP spid="59" grpId="0" animBg="1"/>
      <p:bldP spid="58" grpId="0" animBg="1"/>
      <p:bldP spid="5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a:spLocks noChangeArrowheads="1"/>
          </p:cNvSpPr>
          <p:nvPr/>
        </p:nvSpPr>
        <p:spPr bwMode="auto">
          <a:xfrm>
            <a:off x="1936750" y="3138686"/>
            <a:ext cx="6019800" cy="447675"/>
          </a:xfrm>
          <a:prstGeom prst="rect">
            <a:avLst/>
          </a:prstGeom>
          <a:noFill/>
          <a:ln w="9525">
            <a:noFill/>
            <a:miter lim="800000"/>
            <a:headEnd/>
            <a:tailEnd/>
          </a:ln>
        </p:spPr>
        <p:txBody>
          <a:bodyPr>
            <a:spAutoFit/>
          </a:bodyPr>
          <a:lstStyle/>
          <a:p>
            <a:pPr algn="just">
              <a:lnSpc>
                <a:spcPts val="2800"/>
              </a:lnSpc>
            </a:pPr>
            <a:endParaRPr lang="zh-CN" altLang="en-US" sz="2000">
              <a:latin typeface="Helvetica"/>
              <a:ea typeface="Cambria Math" pitchFamily="18" charset="0"/>
              <a:cs typeface="Arial" charset="0"/>
            </a:endParaRPr>
          </a:p>
        </p:txBody>
      </p:sp>
      <p:sp>
        <p:nvSpPr>
          <p:cNvPr id="13" name="对角圆角矩形 12"/>
          <p:cNvSpPr/>
          <p:nvPr/>
        </p:nvSpPr>
        <p:spPr>
          <a:xfrm>
            <a:off x="1889127" y="1340768"/>
            <a:ext cx="5326079" cy="1113703"/>
          </a:xfrm>
          <a:prstGeom prst="round2DiagRect">
            <a:avLst>
              <a:gd name="adj1" fmla="val 44509"/>
              <a:gd name="adj2" fmla="val 0"/>
            </a:avLst>
          </a:prstGeom>
          <a:gradFill flip="none" rotWithShape="1">
            <a:gsLst>
              <a:gs pos="67000">
                <a:sysClr val="window" lastClr="FFFFFF"/>
              </a:gs>
              <a:gs pos="98000">
                <a:sysClr val="window" lastClr="FFFFFF">
                  <a:lumMod val="85000"/>
                </a:sysClr>
              </a:gs>
            </a:gsLst>
            <a:lin ang="5400000" scaled="1"/>
            <a:tileRect/>
          </a:gradFill>
          <a:ln w="57150" cap="flat" cmpd="sng" algn="ctr">
            <a:solidFill>
              <a:srgbClr val="FFC000"/>
            </a:solidFill>
            <a:prstDash val="solid"/>
          </a:ln>
          <a:effectLst/>
          <a:scene3d>
            <a:camera prst="orthographicFront"/>
            <a:lightRig rig="threePt" dir="t"/>
          </a:scene3d>
          <a:sp3d contourW="12700">
            <a:bevelT/>
            <a:contourClr>
              <a:srgbClr val="FFC000"/>
            </a:contourClr>
          </a:sp3d>
        </p:spPr>
        <p:txBody>
          <a:bodyPr anchor="ctr"/>
          <a:lstStyle/>
          <a:p>
            <a:pPr algn="ctr" fontAlgn="auto">
              <a:spcBef>
                <a:spcPts val="0"/>
              </a:spcBef>
              <a:spcAft>
                <a:spcPts val="0"/>
              </a:spcAft>
              <a:defRPr/>
            </a:pPr>
            <a:endParaRPr lang="zh-CN" altLang="en-US" sz="1800" kern="0">
              <a:solidFill>
                <a:sysClr val="window" lastClr="FFFFFF"/>
              </a:solidFill>
              <a:latin typeface="Calibri"/>
              <a:ea typeface="宋体"/>
            </a:endParaRPr>
          </a:p>
        </p:txBody>
      </p:sp>
      <p:sp>
        <p:nvSpPr>
          <p:cNvPr id="14" name="内容占位符 2"/>
          <p:cNvSpPr txBox="1">
            <a:spLocks/>
          </p:cNvSpPr>
          <p:nvPr/>
        </p:nvSpPr>
        <p:spPr bwMode="auto">
          <a:xfrm>
            <a:off x="1555752" y="1714488"/>
            <a:ext cx="5588016" cy="635000"/>
          </a:xfrm>
          <a:prstGeom prst="rect">
            <a:avLst/>
          </a:prstGeom>
          <a:noFill/>
          <a:ln w="9525">
            <a:noFill/>
            <a:miter lim="800000"/>
            <a:headEnd/>
            <a:tailEnd/>
          </a:ln>
        </p:spPr>
        <p:txBody>
          <a:bodyPr/>
          <a:lstStyle/>
          <a:p>
            <a:pPr marL="342900" indent="-342900">
              <a:spcBef>
                <a:spcPct val="20000"/>
              </a:spcBef>
            </a:pPr>
            <a:r>
              <a:rPr lang="en-US" altLang="zh-CN" sz="2400" dirty="0">
                <a:solidFill>
                  <a:sysClr val="windowText" lastClr="000000"/>
                </a:solidFill>
                <a:latin typeface="Helvetica"/>
                <a:ea typeface="方正舒体"/>
              </a:rPr>
              <a:t>    The wealth of courses (Para. 5)</a:t>
            </a:r>
          </a:p>
        </p:txBody>
      </p:sp>
      <p:cxnSp>
        <p:nvCxnSpPr>
          <p:cNvPr id="16" name="直接箭头连接符 15"/>
          <p:cNvCxnSpPr>
            <a:cxnSpLocks noChangeShapeType="1"/>
          </p:cNvCxnSpPr>
          <p:nvPr/>
        </p:nvCxnSpPr>
        <p:spPr bwMode="auto">
          <a:xfrm>
            <a:off x="4165600" y="2454471"/>
            <a:ext cx="118368" cy="593726"/>
          </a:xfrm>
          <a:prstGeom prst="straightConnector1">
            <a:avLst/>
          </a:prstGeom>
          <a:noFill/>
          <a:ln w="88900" algn="ctr">
            <a:solidFill>
              <a:srgbClr val="FFC000"/>
            </a:solidFill>
            <a:round/>
            <a:headEnd/>
            <a:tailEnd type="arrow" w="med" len="med"/>
          </a:ln>
          <a:scene3d>
            <a:camera prst="orthographicFront"/>
            <a:lightRig rig="threePt" dir="t"/>
          </a:scene3d>
          <a:sp3d>
            <a:bevelT/>
          </a:sp3d>
        </p:spPr>
      </p:cxnSp>
      <p:cxnSp>
        <p:nvCxnSpPr>
          <p:cNvPr id="17" name="直接箭头连接符 16"/>
          <p:cNvCxnSpPr>
            <a:cxnSpLocks noChangeShapeType="1"/>
          </p:cNvCxnSpPr>
          <p:nvPr/>
        </p:nvCxnSpPr>
        <p:spPr bwMode="auto">
          <a:xfrm>
            <a:off x="4325136" y="4143380"/>
            <a:ext cx="175426" cy="635016"/>
          </a:xfrm>
          <a:prstGeom prst="straightConnector1">
            <a:avLst/>
          </a:prstGeom>
          <a:noFill/>
          <a:ln w="88900" algn="ctr">
            <a:solidFill>
              <a:srgbClr val="FFC000"/>
            </a:solidFill>
            <a:round/>
            <a:headEnd/>
            <a:tailEnd type="arrow" w="med" len="med"/>
          </a:ln>
          <a:scene3d>
            <a:camera prst="orthographicFront"/>
            <a:lightRig rig="threePt" dir="t"/>
          </a:scene3d>
          <a:sp3d>
            <a:bevelT/>
          </a:sp3d>
        </p:spPr>
      </p:cxnSp>
      <p:sp>
        <p:nvSpPr>
          <p:cNvPr id="18" name="内容占位符 2"/>
          <p:cNvSpPr txBox="1">
            <a:spLocks/>
          </p:cNvSpPr>
          <p:nvPr/>
        </p:nvSpPr>
        <p:spPr>
          <a:xfrm>
            <a:off x="3143250" y="3000378"/>
            <a:ext cx="2571750" cy="857250"/>
          </a:xfrm>
          <a:prstGeom prst="rect">
            <a:avLst/>
          </a:prstGeom>
        </p:spPr>
        <p:txBody>
          <a:bodyPr>
            <a:normAutofit/>
          </a:bodyPr>
          <a:lstStyle/>
          <a:p>
            <a:pPr algn="ctr" fontAlgn="auto">
              <a:spcBef>
                <a:spcPts val="0"/>
              </a:spcBef>
              <a:spcAft>
                <a:spcPts val="0"/>
              </a:spcAft>
              <a:defRPr/>
            </a:pPr>
            <a:r>
              <a:rPr lang="en-US" altLang="zh-CN" sz="3200" kern="0" dirty="0">
                <a:solidFill>
                  <a:srgbClr val="C00000"/>
                </a:solidFill>
                <a:latin typeface="Helvetica"/>
              </a:rPr>
              <a:t>Advice?</a:t>
            </a:r>
            <a:endParaRPr lang="zh-CN" altLang="en-US" sz="3200" kern="0" dirty="0">
              <a:solidFill>
                <a:srgbClr val="C00000"/>
              </a:solidFill>
              <a:latin typeface="Helvetica"/>
            </a:endParaRPr>
          </a:p>
        </p:txBody>
      </p:sp>
      <p:sp>
        <p:nvSpPr>
          <p:cNvPr id="20" name="内容占位符 2"/>
          <p:cNvSpPr txBox="1">
            <a:spLocks/>
          </p:cNvSpPr>
          <p:nvPr/>
        </p:nvSpPr>
        <p:spPr>
          <a:xfrm>
            <a:off x="2766226" y="4857766"/>
            <a:ext cx="3520285" cy="857250"/>
          </a:xfrm>
          <a:prstGeom prst="rect">
            <a:avLst/>
          </a:prstGeom>
        </p:spPr>
        <p:txBody>
          <a:bodyPr>
            <a:normAutofit/>
          </a:bodyPr>
          <a:lstStyle/>
          <a:p>
            <a:pPr fontAlgn="auto">
              <a:spcBef>
                <a:spcPts val="0"/>
              </a:spcBef>
              <a:spcAft>
                <a:spcPts val="0"/>
              </a:spcAft>
              <a:defRPr/>
            </a:pPr>
            <a:r>
              <a:rPr lang="en-US" altLang="zh-CN" sz="3200" kern="0" dirty="0">
                <a:solidFill>
                  <a:srgbClr val="C00000"/>
                </a:solidFill>
                <a:latin typeface="Helvetica"/>
              </a:rPr>
              <a:t>Possible benefits?</a:t>
            </a:r>
            <a:endParaRPr lang="zh-CN" altLang="en-US" sz="3200" kern="0" dirty="0">
              <a:solidFill>
                <a:srgbClr val="C00000"/>
              </a:solidFill>
              <a:latin typeface="Helvetica"/>
            </a:endParaRPr>
          </a:p>
        </p:txBody>
      </p:sp>
      <p:sp>
        <p:nvSpPr>
          <p:cNvPr id="21" name="内容占位符 2"/>
          <p:cNvSpPr txBox="1">
            <a:spLocks/>
          </p:cNvSpPr>
          <p:nvPr/>
        </p:nvSpPr>
        <p:spPr>
          <a:xfrm>
            <a:off x="1936750" y="3071818"/>
            <a:ext cx="5326079" cy="1000124"/>
          </a:xfrm>
          <a:prstGeom prst="rect">
            <a:avLst/>
          </a:prstGeom>
          <a:solidFill>
            <a:srgbClr val="EEECE1"/>
          </a:solidFill>
          <a:ln>
            <a:solidFill>
              <a:srgbClr val="EEECE1"/>
            </a:solidFill>
          </a:ln>
          <a:scene3d>
            <a:camera prst="orthographicFront"/>
            <a:lightRig rig="threePt" dir="t"/>
          </a:scene3d>
          <a:sp3d>
            <a:bevelT prst="relaxedInset"/>
          </a:sp3d>
        </p:spPr>
        <p:txBody>
          <a:bodyPr>
            <a:normAutofit/>
          </a:bodyPr>
          <a:lstStyle/>
          <a:p>
            <a:pPr marL="342900" indent="-342900" eaLnBrk="0" hangingPunct="0">
              <a:spcBef>
                <a:spcPct val="20000"/>
              </a:spcBef>
              <a:defRPr/>
            </a:pPr>
            <a:r>
              <a:rPr lang="en-US" altLang="zh-CN" sz="2400" dirty="0">
                <a:solidFill>
                  <a:sysClr val="windowText" lastClr="000000"/>
                </a:solidFill>
                <a:latin typeface="Helvetica"/>
                <a:ea typeface="方正舒体"/>
              </a:rPr>
              <a:t>       Sample them widely!</a:t>
            </a:r>
          </a:p>
          <a:p>
            <a:pPr marL="342900" indent="-342900" eaLnBrk="0" hangingPunct="0">
              <a:spcBef>
                <a:spcPct val="20000"/>
              </a:spcBef>
              <a:defRPr/>
            </a:pPr>
            <a:r>
              <a:rPr lang="en-US" altLang="zh-CN" sz="2400" dirty="0">
                <a:solidFill>
                  <a:sysClr val="windowText" lastClr="000000"/>
                </a:solidFill>
                <a:latin typeface="Helvetica"/>
                <a:ea typeface="方正舒体"/>
              </a:rPr>
              <a:t>       Challenge yourself!</a:t>
            </a:r>
            <a:endParaRPr lang="zh-CN" altLang="en-US" sz="2400" dirty="0">
              <a:solidFill>
                <a:sysClr val="windowText" lastClr="000000"/>
              </a:solidFill>
              <a:latin typeface="Helvetica"/>
              <a:ea typeface="方正舒体"/>
            </a:endParaRPr>
          </a:p>
        </p:txBody>
      </p:sp>
      <p:sp>
        <p:nvSpPr>
          <p:cNvPr id="22" name="内容占位符 2"/>
          <p:cNvSpPr txBox="1">
            <a:spLocks/>
          </p:cNvSpPr>
          <p:nvPr/>
        </p:nvSpPr>
        <p:spPr>
          <a:xfrm>
            <a:off x="1936750" y="4857760"/>
            <a:ext cx="5326079" cy="1008638"/>
          </a:xfrm>
          <a:prstGeom prst="rect">
            <a:avLst/>
          </a:prstGeom>
          <a:solidFill>
            <a:srgbClr val="EEECE1"/>
          </a:solidFill>
          <a:scene3d>
            <a:camera prst="orthographicFront"/>
            <a:lightRig rig="threePt" dir="t"/>
          </a:scene3d>
          <a:sp3d>
            <a:bevelT prst="relaxedInset"/>
          </a:sp3d>
        </p:spPr>
        <p:txBody>
          <a:bodyPr>
            <a:noAutofit/>
          </a:bodyPr>
          <a:lstStyle/>
          <a:p>
            <a:pPr marL="342900" indent="-342900" eaLnBrk="0" hangingPunct="0">
              <a:spcBef>
                <a:spcPct val="20000"/>
              </a:spcBef>
              <a:buClr>
                <a:srgbClr val="4F81BD"/>
              </a:buClr>
              <a:buSzPct val="85000"/>
              <a:defRPr/>
            </a:pPr>
            <a:r>
              <a:rPr lang="en-US" altLang="zh-CN" sz="2400" dirty="0">
                <a:solidFill>
                  <a:sysClr val="windowText" lastClr="000000"/>
                </a:solidFill>
                <a:latin typeface="Helvetica"/>
                <a:ea typeface="方正舒体"/>
              </a:rPr>
              <a:t> a more broadly educated person;</a:t>
            </a:r>
          </a:p>
          <a:p>
            <a:pPr marL="342900" indent="-342900" eaLnBrk="0" hangingPunct="0">
              <a:spcBef>
                <a:spcPct val="20000"/>
              </a:spcBef>
              <a:buClr>
                <a:srgbClr val="4F81BD"/>
              </a:buClr>
              <a:buSzPct val="85000"/>
              <a:defRPr/>
            </a:pPr>
            <a:r>
              <a:rPr lang="en-US" altLang="zh-CN" sz="2400" dirty="0">
                <a:solidFill>
                  <a:sysClr val="windowText" lastClr="000000"/>
                </a:solidFill>
                <a:latin typeface="Helvetica"/>
                <a:ea typeface="方正舒体"/>
              </a:rPr>
              <a:t>        a better chance at …</a:t>
            </a:r>
            <a:endParaRPr lang="zh-CN" altLang="en-US" sz="2400" dirty="0">
              <a:solidFill>
                <a:sysClr val="windowText" lastClr="000000"/>
              </a:solidFill>
              <a:latin typeface="Helvetica"/>
              <a:ea typeface="方正舒体"/>
            </a:endParaRPr>
          </a:p>
        </p:txBody>
      </p:sp>
      <p:sp>
        <p:nvSpPr>
          <p:cNvPr id="23" name="矩形 22"/>
          <p:cNvSpPr/>
          <p:nvPr/>
        </p:nvSpPr>
        <p:spPr>
          <a:xfrm>
            <a:off x="4014244" y="681319"/>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15" name="图片 14" descr="图片1.png"/>
          <p:cNvPicPr>
            <a:picLocks noChangeAspect="1"/>
          </p:cNvPicPr>
          <p:nvPr/>
        </p:nvPicPr>
        <p:blipFill>
          <a:blip r:embed="rId3" cstate="print"/>
          <a:stretch>
            <a:fillRect/>
          </a:stretch>
        </p:blipFill>
        <p:spPr>
          <a:xfrm>
            <a:off x="-12049" y="-24"/>
            <a:ext cx="4083983" cy="1164240"/>
          </a:xfrm>
          <a:prstGeom prst="rect">
            <a:avLst/>
          </a:prstGeom>
        </p:spPr>
      </p:pic>
      <p:pic>
        <p:nvPicPr>
          <p:cNvPr id="19"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85568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checkerboard(across)">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checkerboard(across)">
                                      <p:cBhvr>
                                        <p:cTn id="20" dur="500"/>
                                        <p:tgtEl>
                                          <p:spTgt spid="21"/>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up)">
                                      <p:cBhvr>
                                        <p:cTn id="24" dur="500"/>
                                        <p:tgtEl>
                                          <p:spTgt spid="17"/>
                                        </p:tgtEl>
                                      </p:cBhvr>
                                    </p:animEffect>
                                  </p:childTnLst>
                                </p:cTn>
                              </p:par>
                            </p:childTnLst>
                          </p:cTn>
                        </p:par>
                        <p:par>
                          <p:cTn id="25" fill="hold">
                            <p:stCondLst>
                              <p:cond delay="1000"/>
                            </p:stCondLst>
                            <p:childTnLst>
                              <p:par>
                                <p:cTn id="26" presetID="5" presetClass="entr" presetSubtype="1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checkerboard(across)">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checkerboard(across)">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768" y="1752549"/>
            <a:ext cx="8760950" cy="4983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1069486" y="1484784"/>
            <a:ext cx="6985027" cy="476669"/>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a:solidFill>
                  <a:sysClr val="windowText" lastClr="000000"/>
                </a:solidFill>
                <a:latin typeface="Helvetica"/>
                <a:ea typeface="方正舒体"/>
              </a:rPr>
              <a:t>Para. 6</a:t>
            </a:r>
          </a:p>
        </p:txBody>
      </p:sp>
      <p:sp>
        <p:nvSpPr>
          <p:cNvPr id="2" name="TextBox 1"/>
          <p:cNvSpPr txBox="1"/>
          <p:nvPr/>
        </p:nvSpPr>
        <p:spPr>
          <a:xfrm>
            <a:off x="642910" y="2354609"/>
            <a:ext cx="6540625" cy="3785652"/>
          </a:xfrm>
          <a:prstGeom prst="rect">
            <a:avLst/>
          </a:prstGeom>
          <a:noFill/>
        </p:spPr>
        <p:txBody>
          <a:bodyPr wrap="square" rtlCol="0">
            <a:spAutoFit/>
          </a:bodyPr>
          <a:lstStyle/>
          <a:p>
            <a:r>
              <a:rPr lang="en-US" altLang="zh-CN" sz="2400" dirty="0">
                <a:latin typeface="Helvetica"/>
              </a:rPr>
              <a:t>Here at the university, it may not always be _________ to have so many new experiences all at once. In your dorm, the student next door may ______________ play the one song, which gives you a giant headache! You may be an early bird while your roommate is ______________! And still, you and your roommate may become best friends. Don’t worry if you become a little uncomfortable with some of your new experiences. </a:t>
            </a:r>
          </a:p>
        </p:txBody>
      </p:sp>
      <p:sp>
        <p:nvSpPr>
          <p:cNvPr id="10" name="内容占位符 2"/>
          <p:cNvSpPr txBox="1">
            <a:spLocks/>
          </p:cNvSpPr>
          <p:nvPr/>
        </p:nvSpPr>
        <p:spPr>
          <a:xfrm flipH="1">
            <a:off x="428596" y="2681286"/>
            <a:ext cx="2143140" cy="461962"/>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pleasant</a:t>
            </a:r>
            <a:endParaRPr lang="zh-CN" altLang="en-US" sz="2400" b="1" kern="0" dirty="0">
              <a:solidFill>
                <a:schemeClr val="accent6">
                  <a:lumMod val="75000"/>
                </a:schemeClr>
              </a:solidFill>
              <a:latin typeface="Helvetica"/>
              <a:ea typeface="楷体_GB2312" pitchFamily="49" charset="-122"/>
            </a:endParaRPr>
          </a:p>
        </p:txBody>
      </p:sp>
      <p:sp>
        <p:nvSpPr>
          <p:cNvPr id="12" name="内容占位符 2"/>
          <p:cNvSpPr txBox="1">
            <a:spLocks/>
          </p:cNvSpPr>
          <p:nvPr/>
        </p:nvSpPr>
        <p:spPr>
          <a:xfrm>
            <a:off x="1714480" y="3357562"/>
            <a:ext cx="1847869" cy="500066"/>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repeatedly</a:t>
            </a:r>
            <a:endParaRPr lang="zh-CN" altLang="en-US" sz="2400" b="1" kern="0" dirty="0">
              <a:solidFill>
                <a:schemeClr val="accent6">
                  <a:lumMod val="75000"/>
                </a:schemeClr>
              </a:solidFill>
              <a:latin typeface="Helvetica"/>
              <a:ea typeface="楷体_GB2312" pitchFamily="49" charset="-122"/>
            </a:endParaRPr>
          </a:p>
        </p:txBody>
      </p:sp>
      <p:sp>
        <p:nvSpPr>
          <p:cNvPr id="13" name="内容占位符 2"/>
          <p:cNvSpPr txBox="1">
            <a:spLocks/>
          </p:cNvSpPr>
          <p:nvPr/>
        </p:nvSpPr>
        <p:spPr>
          <a:xfrm>
            <a:off x="571504" y="4500576"/>
            <a:ext cx="2214546" cy="714374"/>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a night owl</a:t>
            </a:r>
            <a:endParaRPr lang="zh-CN" altLang="en-US" sz="2400" b="1" kern="0" dirty="0">
              <a:solidFill>
                <a:schemeClr val="accent6">
                  <a:lumMod val="75000"/>
                </a:schemeClr>
              </a:solidFill>
              <a:latin typeface="Helvetica"/>
              <a:ea typeface="楷体_GB2312" pitchFamily="49" charset="-122"/>
            </a:endParaRPr>
          </a:p>
        </p:txBody>
      </p:sp>
      <p:sp>
        <p:nvSpPr>
          <p:cNvPr id="15" name="云形标注 14"/>
          <p:cNvSpPr/>
          <p:nvPr/>
        </p:nvSpPr>
        <p:spPr>
          <a:xfrm>
            <a:off x="4033153" y="1809073"/>
            <a:ext cx="3539243" cy="1143008"/>
          </a:xfrm>
          <a:prstGeom prst="cloudCallout">
            <a:avLst>
              <a:gd name="adj1" fmla="val -74434"/>
              <a:gd name="adj2" fmla="val 62759"/>
            </a:avLst>
          </a:prstGeom>
          <a:ln/>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r>
              <a:rPr lang="en-US" altLang="zh-CN" sz="2600" b="1" kern="0" dirty="0">
                <a:solidFill>
                  <a:schemeClr val="tx1"/>
                </a:solidFill>
                <a:effectLst>
                  <a:glow rad="101600">
                    <a:srgbClr val="FFFF00">
                      <a:alpha val="60000"/>
                    </a:srgbClr>
                  </a:glow>
                </a:effectLst>
                <a:latin typeface="Helvetica"/>
                <a:ea typeface="宋体"/>
                <a:cs typeface="Arial" pitchFamily="34" charset="0"/>
              </a:rPr>
              <a:t>Unpleasant experience</a:t>
            </a:r>
            <a:endParaRPr lang="zh-CN" altLang="en-US" sz="2600" b="1" kern="0" dirty="0">
              <a:solidFill>
                <a:schemeClr val="tx1"/>
              </a:solidFill>
              <a:effectLst>
                <a:glow rad="101600">
                  <a:srgbClr val="FFFF00">
                    <a:alpha val="60000"/>
                  </a:srgbClr>
                </a:glow>
              </a:effectLst>
              <a:latin typeface="Helvetica"/>
              <a:ea typeface="宋体"/>
              <a:cs typeface="Arial" pitchFamily="34" charset="0"/>
            </a:endParaRPr>
          </a:p>
        </p:txBody>
      </p:sp>
      <p:sp>
        <p:nvSpPr>
          <p:cNvPr id="17" name="矩形 16"/>
          <p:cNvSpPr/>
          <p:nvPr/>
        </p:nvSpPr>
        <p:spPr>
          <a:xfrm>
            <a:off x="4014244" y="681319"/>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18" name="图片 17" descr="图片1.png"/>
          <p:cNvPicPr>
            <a:picLocks noChangeAspect="1"/>
          </p:cNvPicPr>
          <p:nvPr/>
        </p:nvPicPr>
        <p:blipFill>
          <a:blip r:embed="rId4" cstate="print"/>
          <a:stretch>
            <a:fillRect/>
          </a:stretch>
        </p:blipFill>
        <p:spPr>
          <a:xfrm>
            <a:off x="-12049" y="-24"/>
            <a:ext cx="4083983" cy="1164240"/>
          </a:xfrm>
          <a:prstGeom prst="rect">
            <a:avLst/>
          </a:prstGeom>
        </p:spPr>
      </p:pic>
      <p:pic>
        <p:nvPicPr>
          <p:cNvPr id="14" name="图片 11" descr="u=2135434136,2842514633&amp;fm=23&amp;gp=0.jpg">
            <a:hlinkClick r:id="rId5" action="ppaction://hlinkfile"/>
          </p:cNvPr>
          <p:cNvPicPr>
            <a:picLocks noChangeAspect="1"/>
          </p:cNvPicPr>
          <p:nvPr/>
        </p:nvPicPr>
        <p:blipFill>
          <a:blip r:embed="rId6" cstate="print"/>
          <a:srcRect/>
          <a:stretch>
            <a:fillRect/>
          </a:stretch>
        </p:blipFill>
        <p:spPr bwMode="auto">
          <a:xfrm>
            <a:off x="2352662" y="1484784"/>
            <a:ext cx="433388" cy="433387"/>
          </a:xfrm>
          <a:prstGeom prst="rect">
            <a:avLst/>
          </a:prstGeom>
          <a:noFill/>
          <a:ln w="9525">
            <a:noFill/>
            <a:miter lim="800000"/>
            <a:headEnd/>
            <a:tailEnd/>
          </a:ln>
        </p:spPr>
      </p:pic>
      <p:pic>
        <p:nvPicPr>
          <p:cNvPr id="16"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图片 19" descr="图片20.png"/>
          <p:cNvPicPr>
            <a:picLocks noChangeAspect="1"/>
          </p:cNvPicPr>
          <p:nvPr/>
        </p:nvPicPr>
        <p:blipFill>
          <a:blip r:embed="rId9" cstate="print">
            <a:clrChange>
              <a:clrFrom>
                <a:srgbClr val="000000">
                  <a:alpha val="0"/>
                </a:srgbClr>
              </a:clrFrom>
              <a:clrTo>
                <a:srgbClr val="000000">
                  <a:alpha val="0"/>
                </a:srgbClr>
              </a:clrTo>
            </a:clrChange>
          </a:blip>
          <a:stretch>
            <a:fillRect/>
          </a:stretch>
        </p:blipFill>
        <p:spPr>
          <a:xfrm>
            <a:off x="5846900" y="5715016"/>
            <a:ext cx="725364" cy="463258"/>
          </a:xfrm>
          <a:prstGeom prst="rect">
            <a:avLst/>
          </a:prstGeom>
        </p:spPr>
      </p:pic>
    </p:spTree>
    <p:extLst>
      <p:ext uri="{BB962C8B-B14F-4D97-AF65-F5344CB8AC3E}">
        <p14:creationId xmlns:p14="http://schemas.microsoft.com/office/powerpoint/2010/main"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535" y="1730805"/>
            <a:ext cx="8352928" cy="4119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1069486" y="1484784"/>
            <a:ext cx="6985027" cy="476669"/>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a:solidFill>
                  <a:sysClr val="windowText" lastClr="000000"/>
                </a:solidFill>
                <a:latin typeface="Helvetica"/>
                <a:ea typeface="方正舒体"/>
              </a:rPr>
              <a:t>Para. 6</a:t>
            </a:r>
          </a:p>
        </p:txBody>
      </p:sp>
      <p:sp>
        <p:nvSpPr>
          <p:cNvPr id="3" name="矩形 2"/>
          <p:cNvSpPr/>
          <p:nvPr/>
        </p:nvSpPr>
        <p:spPr>
          <a:xfrm>
            <a:off x="714348" y="2143116"/>
            <a:ext cx="6000792" cy="3310906"/>
          </a:xfrm>
          <a:prstGeom prst="rect">
            <a:avLst/>
          </a:prstGeom>
          <a:noFill/>
        </p:spPr>
        <p:txBody>
          <a:bodyPr wrap="square" rtlCol="0">
            <a:spAutoFit/>
          </a:bodyPr>
          <a:lstStyle/>
          <a:p>
            <a:pPr algn="just">
              <a:lnSpc>
                <a:spcPct val="110000"/>
              </a:lnSpc>
            </a:pPr>
            <a:r>
              <a:rPr lang="en-US" altLang="zh-CN" sz="2400" dirty="0">
                <a:latin typeface="Helvetica"/>
              </a:rPr>
              <a:t>I promise you that the happy experiences will ___________ the unpleasant ones. And I promise that virtually all of them will provide you with valuable lessons which will _________________.  So, with a glow in your eye and ____________________, </a:t>
            </a:r>
          </a:p>
          <a:p>
            <a:pPr algn="just">
              <a:lnSpc>
                <a:spcPct val="110000"/>
              </a:lnSpc>
            </a:pPr>
            <a:r>
              <a:rPr lang="en-US" altLang="zh-CN" sz="2400" dirty="0">
                <a:latin typeface="Helvetica"/>
              </a:rPr>
              <a:t>step forward to _____________________</a:t>
            </a:r>
          </a:p>
          <a:p>
            <a:pPr algn="just">
              <a:lnSpc>
                <a:spcPct val="110000"/>
              </a:lnSpc>
            </a:pPr>
            <a:r>
              <a:rPr lang="en-US" altLang="zh-CN" sz="2400" dirty="0">
                <a:latin typeface="Helvetica"/>
              </a:rPr>
              <a:t>____________________! </a:t>
            </a:r>
            <a:endParaRPr lang="zh-CN" altLang="en-US" sz="2400" dirty="0">
              <a:latin typeface="Helvetica"/>
            </a:endParaRPr>
          </a:p>
        </p:txBody>
      </p:sp>
      <p:sp>
        <p:nvSpPr>
          <p:cNvPr id="15" name="内容占位符 2"/>
          <p:cNvSpPr txBox="1">
            <a:spLocks/>
          </p:cNvSpPr>
          <p:nvPr/>
        </p:nvSpPr>
        <p:spPr>
          <a:xfrm>
            <a:off x="1000100" y="2500306"/>
            <a:ext cx="2660638" cy="500066"/>
          </a:xfrm>
          <a:prstGeom prst="rect">
            <a:avLst/>
          </a:prstGeom>
          <a:noFill/>
          <a:ln>
            <a:noFill/>
          </a:ln>
        </p:spPr>
        <p:txBody>
          <a:bodyPr/>
          <a:lstStyle>
            <a:defPPr>
              <a:defRPr lang="zh-CN"/>
            </a:defPPr>
            <a:lvl1pPr algn="ctr" fontAlgn="auto">
              <a:spcBef>
                <a:spcPts val="0"/>
              </a:spcBef>
              <a:spcAft>
                <a:spcPts val="0"/>
              </a:spcAft>
              <a:defRPr sz="2000" b="1" kern="0">
                <a:solidFill>
                  <a:schemeClr val="accent6">
                    <a:lumMod val="75000"/>
                  </a:schemeClr>
                </a:solidFill>
                <a:latin typeface="Arial" pitchFamily="34" charset="0"/>
                <a:ea typeface="楷体_GB2312" pitchFamily="49" charset="-122"/>
              </a:defRPr>
            </a:lvl1pPr>
          </a:lstStyle>
          <a:p>
            <a:r>
              <a:rPr lang="en-US" altLang="zh-CN" sz="2400" dirty="0">
                <a:latin typeface="Helvetica"/>
              </a:rPr>
              <a:t>outweigh</a:t>
            </a:r>
            <a:endParaRPr lang="zh-CN" altLang="en-US" sz="2400" dirty="0">
              <a:latin typeface="Helvetica"/>
            </a:endParaRPr>
          </a:p>
        </p:txBody>
      </p:sp>
      <p:sp>
        <p:nvSpPr>
          <p:cNvPr id="16" name="内容占位符 2"/>
          <p:cNvSpPr txBox="1">
            <a:spLocks/>
          </p:cNvSpPr>
          <p:nvPr/>
        </p:nvSpPr>
        <p:spPr>
          <a:xfrm>
            <a:off x="1357290" y="3714754"/>
            <a:ext cx="3026579" cy="500064"/>
          </a:xfrm>
          <a:prstGeom prst="rect">
            <a:avLst/>
          </a:prstGeom>
          <a:noFill/>
          <a:ln>
            <a:noFill/>
          </a:ln>
        </p:spPr>
        <p:txBody>
          <a:bodyPr/>
          <a:lstStyle>
            <a:defPPr>
              <a:defRPr lang="zh-CN"/>
            </a:defPPr>
            <a:lvl1pPr algn="ctr" fontAlgn="auto">
              <a:spcBef>
                <a:spcPts val="0"/>
              </a:spcBef>
              <a:spcAft>
                <a:spcPts val="0"/>
              </a:spcAft>
              <a:defRPr sz="2000" b="1" kern="0">
                <a:solidFill>
                  <a:schemeClr val="accent6">
                    <a:lumMod val="75000"/>
                  </a:schemeClr>
                </a:solidFill>
                <a:latin typeface="Arial" pitchFamily="34" charset="0"/>
                <a:ea typeface="楷体_GB2312" pitchFamily="49" charset="-122"/>
              </a:defRPr>
            </a:lvl1pPr>
          </a:lstStyle>
          <a:p>
            <a:r>
              <a:rPr lang="en-US" altLang="zh-CN" sz="2400" dirty="0">
                <a:latin typeface="Helvetica"/>
              </a:rPr>
              <a:t>enrich your life</a:t>
            </a:r>
            <a:endParaRPr lang="zh-CN" altLang="en-US" sz="2400" dirty="0">
              <a:latin typeface="Helvetica"/>
            </a:endParaRPr>
          </a:p>
        </p:txBody>
      </p:sp>
      <p:sp>
        <p:nvSpPr>
          <p:cNvPr id="17" name="内容占位符 2"/>
          <p:cNvSpPr txBox="1">
            <a:spLocks/>
          </p:cNvSpPr>
          <p:nvPr/>
        </p:nvSpPr>
        <p:spPr>
          <a:xfrm>
            <a:off x="2786050" y="4119234"/>
            <a:ext cx="3813899" cy="481802"/>
          </a:xfrm>
          <a:prstGeom prst="rect">
            <a:avLst/>
          </a:prstGeom>
          <a:noFill/>
          <a:ln>
            <a:noFill/>
          </a:ln>
        </p:spPr>
        <p:txBody>
          <a:bodyPr/>
          <a:lstStyle>
            <a:defPPr>
              <a:defRPr lang="zh-CN"/>
            </a:defPPr>
            <a:lvl1pPr algn="ctr" fontAlgn="auto">
              <a:spcBef>
                <a:spcPts val="0"/>
              </a:spcBef>
              <a:spcAft>
                <a:spcPts val="0"/>
              </a:spcAft>
              <a:defRPr sz="2000" b="1" kern="0">
                <a:solidFill>
                  <a:schemeClr val="accent6">
                    <a:lumMod val="75000"/>
                  </a:schemeClr>
                </a:solidFill>
                <a:latin typeface="Arial" pitchFamily="34" charset="0"/>
                <a:ea typeface="楷体_GB2312" pitchFamily="49" charset="-122"/>
              </a:defRPr>
            </a:lvl1pPr>
          </a:lstStyle>
          <a:p>
            <a:r>
              <a:rPr lang="en-US" altLang="zh-CN" sz="2400" dirty="0">
                <a:latin typeface="Helvetica"/>
              </a:rPr>
              <a:t>a song in your heart</a:t>
            </a:r>
            <a:endParaRPr lang="zh-CN" altLang="en-US" sz="2400" dirty="0">
              <a:latin typeface="Helvetica"/>
            </a:endParaRPr>
          </a:p>
        </p:txBody>
      </p:sp>
      <p:sp>
        <p:nvSpPr>
          <p:cNvPr id="18" name="内容占位符 2"/>
          <p:cNvSpPr txBox="1">
            <a:spLocks/>
          </p:cNvSpPr>
          <p:nvPr/>
        </p:nvSpPr>
        <p:spPr>
          <a:xfrm>
            <a:off x="1214414" y="4544235"/>
            <a:ext cx="5715040" cy="456401"/>
          </a:xfrm>
          <a:prstGeom prst="rect">
            <a:avLst/>
          </a:prstGeom>
          <a:noFill/>
          <a:ln>
            <a:noFill/>
          </a:ln>
        </p:spPr>
        <p:txBody>
          <a:bodyPr/>
          <a:lstStyle>
            <a:defPPr>
              <a:defRPr lang="zh-CN"/>
            </a:defPPr>
            <a:lvl1pPr algn="ctr" fontAlgn="auto">
              <a:spcBef>
                <a:spcPts val="0"/>
              </a:spcBef>
              <a:spcAft>
                <a:spcPts val="0"/>
              </a:spcAft>
              <a:defRPr sz="2000" b="1" kern="0">
                <a:solidFill>
                  <a:schemeClr val="accent6">
                    <a:lumMod val="75000"/>
                  </a:schemeClr>
                </a:solidFill>
                <a:latin typeface="Arial" pitchFamily="34" charset="0"/>
                <a:ea typeface="楷体_GB2312" pitchFamily="49" charset="-122"/>
              </a:defRPr>
            </a:lvl1pPr>
          </a:lstStyle>
          <a:p>
            <a:pPr algn="l"/>
            <a:r>
              <a:rPr lang="en-US" altLang="zh-CN" sz="2400" dirty="0">
                <a:latin typeface="Helvetica"/>
              </a:rPr>
              <a:t>                      meet these new </a:t>
            </a:r>
          </a:p>
          <a:p>
            <a:pPr algn="l"/>
            <a:r>
              <a:rPr lang="en-US" altLang="zh-CN" sz="2400" dirty="0">
                <a:latin typeface="Helvetica"/>
              </a:rPr>
              <a:t>experiences</a:t>
            </a:r>
            <a:endParaRPr lang="zh-CN" altLang="en-US" sz="2400" dirty="0">
              <a:latin typeface="Helvetica"/>
            </a:endParaRPr>
          </a:p>
        </p:txBody>
      </p:sp>
      <p:sp>
        <p:nvSpPr>
          <p:cNvPr id="20" name="云形标注 19"/>
          <p:cNvSpPr/>
          <p:nvPr/>
        </p:nvSpPr>
        <p:spPr>
          <a:xfrm>
            <a:off x="5429256" y="5099847"/>
            <a:ext cx="2143140" cy="1000132"/>
          </a:xfrm>
          <a:prstGeom prst="cloudCallout">
            <a:avLst>
              <a:gd name="adj1" fmla="val -105688"/>
              <a:gd name="adj2" fmla="val -97959"/>
            </a:avLst>
          </a:prstGeom>
          <a:ln/>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r>
              <a:rPr lang="en-US" altLang="zh-CN" sz="2600" b="1" kern="0" dirty="0">
                <a:solidFill>
                  <a:schemeClr val="tx1"/>
                </a:solidFill>
                <a:effectLst>
                  <a:glow rad="101600">
                    <a:srgbClr val="FFFF00">
                      <a:alpha val="60000"/>
                    </a:srgbClr>
                  </a:glow>
                </a:effectLst>
                <a:latin typeface="Helvetica"/>
                <a:ea typeface="宋体"/>
                <a:cs typeface="Arial" pitchFamily="34" charset="0"/>
              </a:rPr>
              <a:t>advice</a:t>
            </a:r>
            <a:endParaRPr lang="zh-CN" altLang="en-US" sz="2600" b="1" kern="0" dirty="0">
              <a:solidFill>
                <a:schemeClr val="tx1"/>
              </a:solidFill>
              <a:effectLst>
                <a:glow rad="101600">
                  <a:srgbClr val="FFFF00">
                    <a:alpha val="60000"/>
                  </a:srgbClr>
                </a:glow>
              </a:effectLst>
              <a:latin typeface="Helvetica"/>
              <a:ea typeface="宋体"/>
              <a:cs typeface="Arial" pitchFamily="34" charset="0"/>
            </a:endParaRPr>
          </a:p>
        </p:txBody>
      </p:sp>
      <p:sp>
        <p:nvSpPr>
          <p:cNvPr id="13" name="矩形 12"/>
          <p:cNvSpPr/>
          <p:nvPr/>
        </p:nvSpPr>
        <p:spPr>
          <a:xfrm>
            <a:off x="4014244" y="681319"/>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21" name="图片 20" descr="图片1.png"/>
          <p:cNvPicPr>
            <a:picLocks noChangeAspect="1"/>
          </p:cNvPicPr>
          <p:nvPr/>
        </p:nvPicPr>
        <p:blipFill>
          <a:blip r:embed="rId4" cstate="print"/>
          <a:stretch>
            <a:fillRect/>
          </a:stretch>
        </p:blipFill>
        <p:spPr>
          <a:xfrm>
            <a:off x="-12049" y="-24"/>
            <a:ext cx="4083983" cy="1164240"/>
          </a:xfrm>
          <a:prstGeom prst="rect">
            <a:avLst/>
          </a:prstGeom>
        </p:spPr>
      </p:pic>
      <p:pic>
        <p:nvPicPr>
          <p:cNvPr id="14" name="图片 11" descr="u=2135434136,2842514633&amp;fm=23&amp;gp=0.jpg">
            <a:hlinkClick r:id="rId5" action="ppaction://hlinkfile"/>
          </p:cNvPr>
          <p:cNvPicPr>
            <a:picLocks noChangeAspect="1"/>
          </p:cNvPicPr>
          <p:nvPr/>
        </p:nvPicPr>
        <p:blipFill>
          <a:blip r:embed="rId6" cstate="print"/>
          <a:srcRect/>
          <a:stretch>
            <a:fillRect/>
          </a:stretch>
        </p:blipFill>
        <p:spPr bwMode="auto">
          <a:xfrm>
            <a:off x="2352662" y="1484784"/>
            <a:ext cx="433388" cy="433387"/>
          </a:xfrm>
          <a:prstGeom prst="rect">
            <a:avLst/>
          </a:prstGeom>
          <a:noFill/>
          <a:ln w="9525">
            <a:noFill/>
            <a:miter lim="800000"/>
            <a:headEnd/>
            <a:tailEnd/>
          </a:ln>
        </p:spPr>
      </p:pic>
      <p:pic>
        <p:nvPicPr>
          <p:cNvPr id="22"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42384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055965" y="3356992"/>
            <a:ext cx="6802183" cy="252028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864" y="2634602"/>
            <a:ext cx="1446930" cy="136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hlinkClick r:id="rId4" action="ppaction://hlinksldjump"/>
          </p:cNvPr>
          <p:cNvSpPr txBox="1"/>
          <p:nvPr/>
        </p:nvSpPr>
        <p:spPr>
          <a:xfrm>
            <a:off x="822881" y="3086720"/>
            <a:ext cx="1073620"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9" name="矩形 45"/>
          <p:cNvSpPr>
            <a:spLocks noChangeArrowheads="1"/>
          </p:cNvSpPr>
          <p:nvPr/>
        </p:nvSpPr>
        <p:spPr bwMode="auto">
          <a:xfrm>
            <a:off x="928662" y="1785926"/>
            <a:ext cx="7954582" cy="810478"/>
          </a:xfrm>
          <a:prstGeom prst="rect">
            <a:avLst/>
          </a:prstGeom>
          <a:noFill/>
          <a:ln w="9525">
            <a:noFill/>
            <a:miter lim="800000"/>
            <a:headEnd/>
            <a:tailEnd/>
          </a:ln>
        </p:spPr>
        <p:txBody>
          <a:bodyPr wrap="square">
            <a:spAutoFit/>
          </a:bodyPr>
          <a:lstStyle/>
          <a:p>
            <a:pPr>
              <a:lnSpc>
                <a:spcPts val="2800"/>
              </a:lnSpc>
              <a:spcBef>
                <a:spcPct val="20000"/>
              </a:spcBef>
              <a:buClr>
                <a:srgbClr val="D16349"/>
              </a:buClr>
              <a:buSzPct val="85000"/>
            </a:pPr>
            <a:r>
              <a:rPr lang="en-US" altLang="zh-CN" sz="2400" dirty="0">
                <a:solidFill>
                  <a:sysClr val="windowText" lastClr="000000"/>
                </a:solidFill>
                <a:latin typeface="Helvetica"/>
                <a:ea typeface="方正舒体"/>
              </a:rPr>
              <a:t>What responsibilities should college students shoulder according to the speaker? (Para.7)</a:t>
            </a:r>
          </a:p>
        </p:txBody>
      </p:sp>
      <p:sp>
        <p:nvSpPr>
          <p:cNvPr id="2" name="TextBox 1"/>
          <p:cNvSpPr txBox="1"/>
          <p:nvPr/>
        </p:nvSpPr>
        <p:spPr>
          <a:xfrm>
            <a:off x="1676107" y="3752908"/>
            <a:ext cx="5539099" cy="1676356"/>
          </a:xfrm>
          <a:prstGeom prst="rect">
            <a:avLst/>
          </a:prstGeom>
          <a:noFill/>
        </p:spPr>
        <p:txBody>
          <a:bodyPr wrap="square" rtlCol="0">
            <a:spAutoFit/>
          </a:bodyPr>
          <a:lstStyle/>
          <a:p>
            <a:pPr marL="342900" indent="-342900">
              <a:lnSpc>
                <a:spcPts val="2800"/>
              </a:lnSpc>
              <a:spcBef>
                <a:spcPct val="20000"/>
              </a:spcBef>
              <a:buClr>
                <a:srgbClr val="D16349"/>
              </a:buClr>
              <a:buSzPct val="85000"/>
              <a:buFont typeface="Arial" pitchFamily="34" charset="0"/>
              <a:buChar char="•"/>
            </a:pPr>
            <a:r>
              <a:rPr lang="en-US" altLang="zh-CN" sz="2400" dirty="0">
                <a:solidFill>
                  <a:sysClr val="windowText" lastClr="000000"/>
                </a:solidFill>
                <a:latin typeface="Helvetica"/>
                <a:ea typeface="方正舒体"/>
              </a:rPr>
              <a:t>acquire knowledge;</a:t>
            </a:r>
          </a:p>
          <a:p>
            <a:pPr marL="342900" indent="-342900">
              <a:lnSpc>
                <a:spcPts val="2800"/>
              </a:lnSpc>
              <a:spcBef>
                <a:spcPct val="20000"/>
              </a:spcBef>
              <a:buClr>
                <a:srgbClr val="D16349"/>
              </a:buClr>
              <a:buSzPct val="85000"/>
              <a:buFont typeface="Arial" pitchFamily="34" charset="0"/>
              <a:buChar char="•"/>
            </a:pPr>
            <a:r>
              <a:rPr lang="en-US" altLang="zh-CN" sz="2400" dirty="0">
                <a:solidFill>
                  <a:sysClr val="windowText" lastClr="000000"/>
                </a:solidFill>
                <a:latin typeface="Helvetica"/>
                <a:ea typeface="方正舒体"/>
              </a:rPr>
              <a:t>discover passion;</a:t>
            </a:r>
          </a:p>
          <a:p>
            <a:pPr marL="342900" indent="-342900">
              <a:lnSpc>
                <a:spcPts val="2800"/>
              </a:lnSpc>
              <a:spcBef>
                <a:spcPct val="20000"/>
              </a:spcBef>
              <a:buClr>
                <a:srgbClr val="D16349"/>
              </a:buClr>
              <a:buSzPct val="85000"/>
              <a:buFont typeface="Arial" pitchFamily="34" charset="0"/>
              <a:buChar char="•"/>
            </a:pPr>
            <a:r>
              <a:rPr lang="en-US" altLang="zh-CN" sz="2400" dirty="0">
                <a:solidFill>
                  <a:sysClr val="windowText" lastClr="000000"/>
                </a:solidFill>
                <a:latin typeface="Helvetica"/>
                <a:ea typeface="方正舒体"/>
              </a:rPr>
              <a:t>build a strong and prosperous future for the later generations.</a:t>
            </a:r>
          </a:p>
        </p:txBody>
      </p:sp>
      <p:sp>
        <p:nvSpPr>
          <p:cNvPr id="11" name="矩形 10"/>
          <p:cNvSpPr/>
          <p:nvPr/>
        </p:nvSpPr>
        <p:spPr>
          <a:xfrm>
            <a:off x="4014244" y="681319"/>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10" name="图片 9" descr="图片1.png"/>
          <p:cNvPicPr>
            <a:picLocks noChangeAspect="1"/>
          </p:cNvPicPr>
          <p:nvPr/>
        </p:nvPicPr>
        <p:blipFill>
          <a:blip r:embed="rId5" cstate="print"/>
          <a:stretch>
            <a:fillRect/>
          </a:stretch>
        </p:blipFill>
        <p:spPr>
          <a:xfrm>
            <a:off x="-12049" y="-24"/>
            <a:ext cx="4083983" cy="1164240"/>
          </a:xfrm>
          <a:prstGeom prst="rect">
            <a:avLst/>
          </a:prstGeom>
        </p:spPr>
      </p:pic>
      <p:pic>
        <p:nvPicPr>
          <p:cNvPr id="12"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8821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535" y="2060848"/>
            <a:ext cx="8352928" cy="3296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1069486" y="1484784"/>
            <a:ext cx="6985027" cy="49475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a:solidFill>
                  <a:sysClr val="windowText" lastClr="000000"/>
                </a:solidFill>
                <a:latin typeface="Helvetica"/>
                <a:ea typeface="方正舒体"/>
              </a:rPr>
              <a:t>Part II (</a:t>
            </a:r>
            <a:r>
              <a:rPr lang="en-US" altLang="zh-CN" sz="2400" b="1" dirty="0" err="1">
                <a:solidFill>
                  <a:sysClr val="windowText" lastClr="000000"/>
                </a:solidFill>
                <a:latin typeface="Helvetica"/>
                <a:ea typeface="方正舒体"/>
              </a:rPr>
              <a:t>Paras</a:t>
            </a:r>
            <a:r>
              <a:rPr lang="en-US" altLang="zh-CN" sz="2400" b="1" dirty="0">
                <a:solidFill>
                  <a:sysClr val="windowText" lastClr="000000"/>
                </a:solidFill>
                <a:latin typeface="Helvetica"/>
                <a:ea typeface="方正舒体"/>
              </a:rPr>
              <a:t>. 4-7)</a:t>
            </a:r>
          </a:p>
        </p:txBody>
      </p:sp>
      <p:sp>
        <p:nvSpPr>
          <p:cNvPr id="3" name="矩形 2"/>
          <p:cNvSpPr/>
          <p:nvPr/>
        </p:nvSpPr>
        <p:spPr>
          <a:xfrm>
            <a:off x="857224" y="2549436"/>
            <a:ext cx="5806397" cy="2498376"/>
          </a:xfrm>
          <a:prstGeom prst="rect">
            <a:avLst/>
          </a:prstGeom>
          <a:noFill/>
        </p:spPr>
        <p:txBody>
          <a:bodyPr wrap="square" rtlCol="0">
            <a:spAutoFit/>
          </a:bodyPr>
          <a:lstStyle/>
          <a:p>
            <a:pPr>
              <a:lnSpc>
                <a:spcPct val="110000"/>
              </a:lnSpc>
            </a:pPr>
            <a:r>
              <a:rPr lang="en-US" altLang="zh-CN" sz="2400">
                <a:latin typeface="Helvetica"/>
              </a:rPr>
              <a:t>The president offers students comprehensive advice on how ________________________________________ and makes them realize the university’s _______________ and their own ___________________.</a:t>
            </a:r>
            <a:endParaRPr lang="en-US" altLang="zh-CN" sz="2400" dirty="0">
              <a:latin typeface="Helvetica"/>
            </a:endParaRPr>
          </a:p>
        </p:txBody>
      </p:sp>
      <p:sp>
        <p:nvSpPr>
          <p:cNvPr id="13" name="矩形 12"/>
          <p:cNvSpPr/>
          <p:nvPr/>
        </p:nvSpPr>
        <p:spPr>
          <a:xfrm>
            <a:off x="918460" y="3312383"/>
            <a:ext cx="6010994" cy="830997"/>
          </a:xfrm>
          <a:prstGeom prst="rect">
            <a:avLst/>
          </a:prstGeom>
        </p:spPr>
        <p:txBody>
          <a:bodyPr wrap="square">
            <a:spAutoFit/>
          </a:bodyPr>
          <a:lstStyle/>
          <a:p>
            <a:pPr>
              <a:defRPr/>
            </a:pPr>
            <a:r>
              <a:rPr lang="en-US" altLang="zh-CN" sz="2400" b="1" dirty="0">
                <a:solidFill>
                  <a:schemeClr val="accent6">
                    <a:lumMod val="75000"/>
                  </a:schemeClr>
                </a:solidFill>
                <a:latin typeface="Helvetica"/>
              </a:rPr>
              <a:t> to make the most of their four college years</a:t>
            </a:r>
            <a:endParaRPr lang="zh-CN" altLang="en-US" sz="2400" b="1" dirty="0">
              <a:solidFill>
                <a:schemeClr val="accent6">
                  <a:lumMod val="75000"/>
                </a:schemeClr>
              </a:solidFill>
              <a:latin typeface="Helvetica"/>
            </a:endParaRPr>
          </a:p>
        </p:txBody>
      </p:sp>
      <p:sp>
        <p:nvSpPr>
          <p:cNvPr id="19" name="矩形 18"/>
          <p:cNvSpPr/>
          <p:nvPr/>
        </p:nvSpPr>
        <p:spPr>
          <a:xfrm>
            <a:off x="2495336" y="4100460"/>
            <a:ext cx="2205429" cy="400110"/>
          </a:xfrm>
          <a:prstGeom prst="rect">
            <a:avLst/>
          </a:prstGeom>
          <a:noFill/>
          <a:ln>
            <a:noFill/>
          </a:ln>
        </p:spPr>
        <p:txBody>
          <a:bodyPr/>
          <a:lstStyle/>
          <a:p>
            <a:pPr algn="ctr" fontAlgn="auto">
              <a:spcBef>
                <a:spcPts val="0"/>
              </a:spcBef>
              <a:spcAft>
                <a:spcPts val="0"/>
              </a:spcAft>
            </a:pPr>
            <a:r>
              <a:rPr lang="en-US" altLang="zh-CN" sz="2400" b="1" kern="0" dirty="0">
                <a:solidFill>
                  <a:schemeClr val="accent6">
                    <a:lumMod val="75000"/>
                  </a:schemeClr>
                </a:solidFill>
                <a:latin typeface="Helvetica"/>
                <a:ea typeface="楷体_GB2312" pitchFamily="49" charset="-122"/>
              </a:rPr>
              <a:t>expectations</a:t>
            </a:r>
            <a:endParaRPr lang="zh-CN" altLang="en-US" sz="2400" b="1" kern="0" dirty="0">
              <a:solidFill>
                <a:schemeClr val="accent6">
                  <a:lumMod val="75000"/>
                </a:schemeClr>
              </a:solidFill>
              <a:latin typeface="Helvetica"/>
              <a:ea typeface="楷体_GB2312" pitchFamily="49" charset="-122"/>
            </a:endParaRPr>
          </a:p>
        </p:txBody>
      </p:sp>
      <p:sp>
        <p:nvSpPr>
          <p:cNvPr id="21" name="矩形 20"/>
          <p:cNvSpPr/>
          <p:nvPr/>
        </p:nvSpPr>
        <p:spPr>
          <a:xfrm>
            <a:off x="1627221" y="4529088"/>
            <a:ext cx="3073544" cy="400110"/>
          </a:xfrm>
          <a:prstGeom prst="rect">
            <a:avLst/>
          </a:prstGeom>
          <a:noFill/>
          <a:ln>
            <a:noFill/>
          </a:ln>
        </p:spPr>
        <p:txBody>
          <a:bodyPr/>
          <a:lstStyle/>
          <a:p>
            <a:pPr algn="ctr" fontAlgn="auto">
              <a:spcBef>
                <a:spcPts val="0"/>
              </a:spcBef>
              <a:spcAft>
                <a:spcPts val="0"/>
              </a:spcAft>
            </a:pPr>
            <a:r>
              <a:rPr lang="en-US" altLang="zh-CN" sz="2400" b="1" kern="0" dirty="0">
                <a:solidFill>
                  <a:schemeClr val="accent6">
                    <a:lumMod val="75000"/>
                  </a:schemeClr>
                </a:solidFill>
                <a:latin typeface="Helvetica"/>
                <a:ea typeface="楷体_GB2312" pitchFamily="49" charset="-122"/>
              </a:rPr>
              <a:t>responsibilities</a:t>
            </a:r>
            <a:endParaRPr lang="zh-CN" altLang="en-US" sz="2400" b="1" kern="0" dirty="0">
              <a:solidFill>
                <a:schemeClr val="accent6">
                  <a:lumMod val="75000"/>
                </a:schemeClr>
              </a:solidFill>
              <a:latin typeface="Helvetica"/>
              <a:ea typeface="楷体_GB2312" pitchFamily="49" charset="-122"/>
            </a:endParaRPr>
          </a:p>
        </p:txBody>
      </p:sp>
      <p:sp>
        <p:nvSpPr>
          <p:cNvPr id="12" name="矩形 11"/>
          <p:cNvSpPr/>
          <p:nvPr/>
        </p:nvSpPr>
        <p:spPr>
          <a:xfrm>
            <a:off x="4014244" y="681319"/>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15" name="图片 14" descr="图片1.png"/>
          <p:cNvPicPr>
            <a:picLocks noChangeAspect="1"/>
          </p:cNvPicPr>
          <p:nvPr/>
        </p:nvPicPr>
        <p:blipFill>
          <a:blip r:embed="rId4" cstate="print"/>
          <a:stretch>
            <a:fillRect/>
          </a:stretch>
        </p:blipFill>
        <p:spPr>
          <a:xfrm>
            <a:off x="-12049" y="-24"/>
            <a:ext cx="4083983" cy="1164240"/>
          </a:xfrm>
          <a:prstGeom prst="rect">
            <a:avLst/>
          </a:prstGeom>
        </p:spPr>
      </p:pic>
      <p:pic>
        <p:nvPicPr>
          <p:cNvPr id="10"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67933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249188" y="3356992"/>
            <a:ext cx="6680398" cy="1715082"/>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864" y="2634602"/>
            <a:ext cx="1446930" cy="136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hlinkClick r:id="rId4" action="ppaction://hlinksldjump"/>
          </p:cNvPr>
          <p:cNvSpPr txBox="1"/>
          <p:nvPr/>
        </p:nvSpPr>
        <p:spPr>
          <a:xfrm>
            <a:off x="822881" y="3086720"/>
            <a:ext cx="1073620"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9" name="矩形 45"/>
          <p:cNvSpPr>
            <a:spLocks noChangeArrowheads="1"/>
          </p:cNvSpPr>
          <p:nvPr/>
        </p:nvSpPr>
        <p:spPr bwMode="auto">
          <a:xfrm>
            <a:off x="1262697" y="1857364"/>
            <a:ext cx="6452575" cy="810478"/>
          </a:xfrm>
          <a:prstGeom prst="rect">
            <a:avLst/>
          </a:prstGeom>
          <a:noFill/>
          <a:ln w="9525">
            <a:noFill/>
            <a:miter lim="800000"/>
            <a:headEnd/>
            <a:tailEnd/>
          </a:ln>
        </p:spPr>
        <p:txBody>
          <a:bodyPr wrap="square">
            <a:spAutoFit/>
          </a:bodyPr>
          <a:lstStyle/>
          <a:p>
            <a:pPr>
              <a:lnSpc>
                <a:spcPts val="2800"/>
              </a:lnSpc>
              <a:spcBef>
                <a:spcPct val="20000"/>
              </a:spcBef>
              <a:buClr>
                <a:srgbClr val="D16349"/>
              </a:buClr>
              <a:buSzPct val="85000"/>
            </a:pPr>
            <a:r>
              <a:rPr lang="en-US" altLang="zh-CN" sz="2400" dirty="0">
                <a:solidFill>
                  <a:sysClr val="windowText" lastClr="000000"/>
                </a:solidFill>
                <a:latin typeface="Helvetica"/>
                <a:ea typeface="方正舒体"/>
              </a:rPr>
              <a:t>What does the speaker call on students to do at the end of his speech? (Para.8)</a:t>
            </a:r>
          </a:p>
        </p:txBody>
      </p:sp>
      <p:sp>
        <p:nvSpPr>
          <p:cNvPr id="2" name="TextBox 1"/>
          <p:cNvSpPr txBox="1"/>
          <p:nvPr/>
        </p:nvSpPr>
        <p:spPr>
          <a:xfrm>
            <a:off x="1482883" y="3643314"/>
            <a:ext cx="6375265" cy="978729"/>
          </a:xfrm>
          <a:prstGeom prst="rect">
            <a:avLst/>
          </a:prstGeom>
          <a:noFill/>
        </p:spPr>
        <p:txBody>
          <a:bodyPr wrap="square" rtlCol="0">
            <a:spAutoFit/>
          </a:bodyPr>
          <a:lstStyle/>
          <a:p>
            <a:pPr>
              <a:lnSpc>
                <a:spcPct val="120000"/>
              </a:lnSpc>
              <a:spcBef>
                <a:spcPct val="20000"/>
              </a:spcBef>
              <a:buClr>
                <a:srgbClr val="D16349"/>
              </a:buClr>
              <a:buSzPct val="85000"/>
            </a:pPr>
            <a:r>
              <a:rPr lang="en-US" altLang="zh-CN" sz="2400" dirty="0">
                <a:solidFill>
                  <a:sysClr val="windowText" lastClr="000000"/>
                </a:solidFill>
                <a:latin typeface="Helvetica"/>
                <a:ea typeface="方正舒体"/>
              </a:rPr>
              <a:t>To carry their responsibilities as citizens of their communities, their country and the world. </a:t>
            </a:r>
          </a:p>
        </p:txBody>
      </p:sp>
      <p:sp>
        <p:nvSpPr>
          <p:cNvPr id="11" name="矩形 10"/>
          <p:cNvSpPr/>
          <p:nvPr/>
        </p:nvSpPr>
        <p:spPr>
          <a:xfrm>
            <a:off x="4014244" y="681319"/>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10" name="图片 9" descr="图片1.png"/>
          <p:cNvPicPr>
            <a:picLocks noChangeAspect="1"/>
          </p:cNvPicPr>
          <p:nvPr/>
        </p:nvPicPr>
        <p:blipFill>
          <a:blip r:embed="rId5" cstate="print"/>
          <a:stretch>
            <a:fillRect/>
          </a:stretch>
        </p:blipFill>
        <p:spPr>
          <a:xfrm>
            <a:off x="-12049" y="-24"/>
            <a:ext cx="4083983" cy="1164240"/>
          </a:xfrm>
          <a:prstGeom prst="rect">
            <a:avLst/>
          </a:prstGeom>
        </p:spPr>
      </p:pic>
      <p:pic>
        <p:nvPicPr>
          <p:cNvPr id="12"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43022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7220" name="图片 4" descr="新视野大学ppt首页标题字-02.png"/>
          <p:cNvPicPr>
            <a:picLocks noChangeAspect="1"/>
          </p:cNvPicPr>
          <p:nvPr/>
        </p:nvPicPr>
        <p:blipFill>
          <a:blip r:embed="rId2" cstate="print"/>
          <a:srcRect/>
          <a:stretch>
            <a:fillRect/>
          </a:stretch>
        </p:blipFill>
        <p:spPr bwMode="auto">
          <a:xfrm>
            <a:off x="0" y="34925"/>
            <a:ext cx="9144000" cy="1587500"/>
          </a:xfrm>
          <a:prstGeom prst="rect">
            <a:avLst/>
          </a:prstGeom>
          <a:noFill/>
          <a:ln w="9525">
            <a:noFill/>
            <a:miter lim="800000"/>
            <a:headEnd/>
            <a:tailEnd/>
          </a:ln>
        </p:spPr>
      </p:pic>
      <p:sp>
        <p:nvSpPr>
          <p:cNvPr id="2" name="Title 1"/>
          <p:cNvSpPr>
            <a:spLocks noGrp="1"/>
          </p:cNvSpPr>
          <p:nvPr>
            <p:ph type="title"/>
          </p:nvPr>
        </p:nvSpPr>
        <p:spPr>
          <a:xfrm>
            <a:off x="390525" y="2559050"/>
            <a:ext cx="2379663" cy="771525"/>
          </a:xfrm>
        </p:spPr>
        <p:txBody>
          <a:bodyPr>
            <a:normAutofit/>
          </a:bodyPr>
          <a:lstStyle/>
          <a:p>
            <a:pPr algn="l" eaLnBrk="1" hangingPunct="1">
              <a:defRPr/>
            </a:pPr>
            <a:r>
              <a:rPr lang="en-US" altLang="zh-CN" sz="5000" b="1" baseline="30000">
                <a:solidFill>
                  <a:srgbClr val="FF6600"/>
                </a:solidFill>
                <a:effectLst>
                  <a:outerShdw blurRad="38100" dist="38100" dir="2700000" algn="tl">
                    <a:srgbClr val="C0C0C0"/>
                  </a:outerShdw>
                </a:effectLst>
                <a:latin typeface="Helvetica"/>
              </a:rPr>
              <a:t>Section A</a:t>
            </a:r>
            <a:r>
              <a:rPr lang="en-US" altLang="zh-CN" b="1" baseline="30000">
                <a:solidFill>
                  <a:srgbClr val="FF6600"/>
                </a:solidFill>
              </a:rPr>
              <a:t> </a:t>
            </a:r>
          </a:p>
        </p:txBody>
      </p:sp>
      <p:sp>
        <p:nvSpPr>
          <p:cNvPr id="6" name="Rectangle 5"/>
          <p:cNvSpPr/>
          <p:nvPr/>
        </p:nvSpPr>
        <p:spPr>
          <a:xfrm>
            <a:off x="4932363" y="128588"/>
            <a:ext cx="1371600" cy="708025"/>
          </a:xfrm>
          <a:prstGeom prst="rect">
            <a:avLst/>
          </a:prstGeom>
        </p:spPr>
        <p:txBody>
          <a:bodyPr>
            <a:spAutoFit/>
          </a:bodyPr>
          <a:lstStyle/>
          <a:p>
            <a:pPr>
              <a:defRPr/>
            </a:pPr>
            <a:r>
              <a:rPr lang="en-US" altLang="zh-CN" sz="4000" b="1" i="1">
                <a:solidFill>
                  <a:srgbClr val="0B856D"/>
                </a:solidFill>
                <a:effectLst>
                  <a:outerShdw blurRad="38100" dist="38100" dir="2700000" algn="tl">
                    <a:srgbClr val="C0C0C0"/>
                  </a:outerShdw>
                </a:effectLst>
                <a:latin typeface="方正大黑简体"/>
                <a:ea typeface="方正大黑简体"/>
                <a:cs typeface="方正大黑简体"/>
              </a:rPr>
              <a:t>1</a:t>
            </a:r>
          </a:p>
        </p:txBody>
      </p:sp>
      <p:grpSp>
        <p:nvGrpSpPr>
          <p:cNvPr id="31" name="组合 30"/>
          <p:cNvGrpSpPr/>
          <p:nvPr/>
        </p:nvGrpSpPr>
        <p:grpSpPr>
          <a:xfrm>
            <a:off x="0" y="911225"/>
            <a:ext cx="9144000" cy="738664"/>
            <a:chOff x="0" y="911225"/>
            <a:chExt cx="9144000" cy="738664"/>
          </a:xfrm>
        </p:grpSpPr>
        <p:sp>
          <p:nvSpPr>
            <p:cNvPr id="11"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37224"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a:latin typeface="Helvetica"/>
                  <a:ea typeface="Arial Unicode MS"/>
                  <a:cs typeface="Helvetica Neue"/>
                </a:rPr>
                <a:t>1</a:t>
              </a:r>
              <a:endParaRPr lang="en-US" altLang="zh-CN" sz="4000">
                <a:latin typeface="Helvetica"/>
                <a:ea typeface="Arial Unicode MS"/>
                <a:cs typeface="Helvetica Neue"/>
              </a:endParaRPr>
            </a:p>
          </p:txBody>
        </p:sp>
        <p:sp>
          <p:nvSpPr>
            <p:cNvPr id="9" name="TextBox 8"/>
            <p:cNvSpPr txBox="1"/>
            <p:nvPr/>
          </p:nvSpPr>
          <p:spPr>
            <a:xfrm>
              <a:off x="1878013" y="911225"/>
              <a:ext cx="3214470" cy="738664"/>
            </a:xfrm>
            <a:prstGeom prst="rect">
              <a:avLst/>
            </a:prstGeom>
            <a:noFill/>
          </p:spPr>
          <p:txBody>
            <a:bodyPr wrap="none">
              <a:spAutoFit/>
            </a:bodyPr>
            <a:lstStyle/>
            <a:p>
              <a:pPr>
                <a:defRPr/>
              </a:pPr>
              <a:r>
                <a:rPr lang="en-US" altLang="zh-CN" sz="4200" dirty="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rPr>
                <a:t>Fresh</a:t>
              </a:r>
              <a:r>
                <a:rPr lang="en-US" altLang="zh-CN" sz="4200" dirty="0">
                  <a:effectLst>
                    <a:glow rad="101600">
                      <a:schemeClr val="tx1">
                        <a:alpha val="60000"/>
                      </a:schemeClr>
                    </a:glow>
                    <a:outerShdw blurRad="38100" dist="38100" dir="2700000" algn="tl">
                      <a:srgbClr val="C0C0C0"/>
                    </a:outerShdw>
                  </a:effectLst>
                  <a:latin typeface="Cooper Black"/>
                  <a:ea typeface="Arial Unicode MS"/>
                  <a:cs typeface="Helvetica Neue"/>
                </a:rPr>
                <a:t> </a:t>
              </a:r>
              <a:r>
                <a:rPr lang="en-US" altLang="zh-CN" sz="4200" dirty="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rPr>
                <a:t>start</a:t>
              </a:r>
              <a:endParaRPr lang="en-US" altLang="zh-CN" sz="4000" b="1" dirty="0">
                <a:effectLst>
                  <a:glow rad="101600">
                    <a:schemeClr val="tx1">
                      <a:alpha val="60000"/>
                    </a:schemeClr>
                  </a:glow>
                </a:effectLst>
                <a:latin typeface="Helvetica Neue"/>
                <a:ea typeface="Arial Unicode MS"/>
                <a:cs typeface="Helvetica Neue"/>
              </a:endParaRPr>
            </a:p>
          </p:txBody>
        </p:sp>
        <p:sp>
          <p:nvSpPr>
            <p:cNvPr id="137226"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sp>
          <p:nvSpPr>
            <p:cNvPr id="16"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grpSp>
      <p:sp>
        <p:nvSpPr>
          <p:cNvPr id="20" name="Text Box 14"/>
          <p:cNvSpPr txBox="1">
            <a:spLocks noChangeArrowheads="1"/>
          </p:cNvSpPr>
          <p:nvPr/>
        </p:nvSpPr>
        <p:spPr bwMode="auto">
          <a:xfrm>
            <a:off x="2428860" y="2459038"/>
            <a:ext cx="6815172" cy="584775"/>
          </a:xfrm>
          <a:prstGeom prst="rect">
            <a:avLst/>
          </a:prstGeom>
          <a:noFill/>
          <a:ln w="9525">
            <a:noFill/>
            <a:miter lim="800000"/>
            <a:headEnd/>
            <a:tailEnd/>
          </a:ln>
          <a:effectLst>
            <a:outerShdw sx="1000" sy="1000" algn="ctr" rotWithShape="0">
              <a:schemeClr val="tx2"/>
            </a:outerShdw>
          </a:effectLst>
        </p:spPr>
        <p:txBody>
          <a:bodyPr wrap="square">
            <a:spAutoFit/>
          </a:bodyPr>
          <a:lstStyle/>
          <a:p>
            <a:pPr latinLnBrk="1">
              <a:spcBef>
                <a:spcPct val="50000"/>
              </a:spcBef>
              <a:defRPr/>
            </a:pPr>
            <a:r>
              <a:rPr lang="en-US" altLang="zh-CN" sz="3200" dirty="0">
                <a:latin typeface="Helvetica"/>
                <a:ea typeface="Gulim" pitchFamily="34" charset="-127"/>
              </a:rPr>
              <a:t>Toward a brighter future for</a:t>
            </a:r>
            <a:r>
              <a:rPr lang="en-US" altLang="zh-CN" sz="3200" b="1" dirty="0">
                <a:solidFill>
                  <a:srgbClr val="C00000"/>
                </a:solidFill>
                <a:latin typeface="Arial" charset="0"/>
              </a:rPr>
              <a:t> </a:t>
            </a:r>
            <a:r>
              <a:rPr lang="en-US" altLang="zh-CN" sz="3200" dirty="0">
                <a:latin typeface="Helvetica"/>
                <a:ea typeface="Gulim" pitchFamily="34" charset="-127"/>
              </a:rPr>
              <a:t>all</a:t>
            </a:r>
            <a:endParaRPr lang="zh-CN" altLang="en-US" sz="3200" dirty="0">
              <a:latin typeface="Helvetica"/>
              <a:ea typeface="Gulim" pitchFamily="34" charset="-127"/>
            </a:endParaRPr>
          </a:p>
        </p:txBody>
      </p:sp>
      <p:cxnSp>
        <p:nvCxnSpPr>
          <p:cNvPr id="45" name="Straight Connector 44"/>
          <p:cNvCxnSpPr/>
          <p:nvPr/>
        </p:nvCxnSpPr>
        <p:spPr>
          <a:xfrm>
            <a:off x="454025" y="3009900"/>
            <a:ext cx="8153400" cy="1588"/>
          </a:xfrm>
          <a:prstGeom prst="line">
            <a:avLst/>
          </a:prstGeom>
          <a:ln/>
        </p:spPr>
        <p:style>
          <a:lnRef idx="2">
            <a:schemeClr val="dk1"/>
          </a:lnRef>
          <a:fillRef idx="0">
            <a:schemeClr val="dk1"/>
          </a:fillRef>
          <a:effectRef idx="1">
            <a:schemeClr val="dk1"/>
          </a:effectRef>
          <a:fontRef idx="minor">
            <a:schemeClr val="tx1"/>
          </a:fontRef>
        </p:style>
      </p:cxnSp>
      <p:sp>
        <p:nvSpPr>
          <p:cNvPr id="27" name="椭圆 26"/>
          <p:cNvSpPr/>
          <p:nvPr/>
        </p:nvSpPr>
        <p:spPr bwMode="auto">
          <a:xfrm>
            <a:off x="2700338" y="3817938"/>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grpSp>
        <p:nvGrpSpPr>
          <p:cNvPr id="10" name="组合 32"/>
          <p:cNvGrpSpPr>
            <a:grpSpLocks/>
          </p:cNvGrpSpPr>
          <p:nvPr/>
        </p:nvGrpSpPr>
        <p:grpSpPr bwMode="auto">
          <a:xfrm>
            <a:off x="2700338" y="4159250"/>
            <a:ext cx="4943497" cy="461963"/>
            <a:chOff x="2702496" y="5022535"/>
            <a:chExt cx="4943574" cy="461665"/>
          </a:xfrm>
        </p:grpSpPr>
        <p:sp>
          <p:nvSpPr>
            <p:cNvPr id="137241" name="Rectangle 10"/>
            <p:cNvSpPr>
              <a:spLocks noChangeArrowheads="1"/>
            </p:cNvSpPr>
            <p:nvPr/>
          </p:nvSpPr>
          <p:spPr bwMode="auto">
            <a:xfrm>
              <a:off x="2990528" y="5022535"/>
              <a:ext cx="4655542" cy="461665"/>
            </a:xfrm>
            <a:prstGeom prst="rect">
              <a:avLst/>
            </a:prstGeom>
            <a:noFill/>
            <a:ln w="9525">
              <a:noFill/>
              <a:miter lim="800000"/>
              <a:headEnd/>
              <a:tailEnd/>
            </a:ln>
          </p:spPr>
          <p:txBody>
            <a:bodyPr wrap="square">
              <a:spAutoFit/>
            </a:bodyPr>
            <a:lstStyle/>
            <a:p>
              <a:pPr eaLnBrk="0" hangingPunct="0"/>
              <a:endParaRPr lang="en-US" altLang="zh-CN" sz="2400" dirty="0">
                <a:solidFill>
                  <a:srgbClr val="000000"/>
                </a:solidFill>
                <a:latin typeface="Helvetica"/>
              </a:endParaRPr>
            </a:p>
          </p:txBody>
        </p:sp>
        <p:sp>
          <p:nvSpPr>
            <p:cNvPr id="28" name="椭圆 27"/>
            <p:cNvSpPr/>
            <p:nvPr/>
          </p:nvSpPr>
          <p:spPr>
            <a:xfrm>
              <a:off x="2702496" y="5192288"/>
              <a:ext cx="144464" cy="144369"/>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2400"/>
            </a:p>
          </p:txBody>
        </p:sp>
      </p:grpSp>
      <p:sp>
        <p:nvSpPr>
          <p:cNvPr id="137239" name="Rectangle 14"/>
          <p:cNvSpPr>
            <a:spLocks noChangeArrowheads="1"/>
          </p:cNvSpPr>
          <p:nvPr/>
        </p:nvSpPr>
        <p:spPr bwMode="auto">
          <a:xfrm>
            <a:off x="2843808" y="4656138"/>
            <a:ext cx="5601948" cy="461665"/>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To apply the phrases and patterns</a:t>
            </a:r>
          </a:p>
        </p:txBody>
      </p:sp>
      <p:pic>
        <p:nvPicPr>
          <p:cNvPr id="137234" name="Picture 2"/>
          <p:cNvPicPr>
            <a:picLocks noChangeAspect="1" noChangeArrowheads="1"/>
          </p:cNvPicPr>
          <p:nvPr/>
        </p:nvPicPr>
        <p:blipFill>
          <a:blip r:embed="rId3" cstate="print"/>
          <a:srcRect/>
          <a:stretch>
            <a:fillRect/>
          </a:stretch>
        </p:blipFill>
        <p:spPr bwMode="auto">
          <a:xfrm>
            <a:off x="449263" y="3576638"/>
            <a:ext cx="2165350" cy="1038225"/>
          </a:xfrm>
          <a:prstGeom prst="rect">
            <a:avLst/>
          </a:prstGeom>
          <a:noFill/>
          <a:ln w="9525">
            <a:noFill/>
            <a:miter lim="800000"/>
            <a:headEnd/>
            <a:tailEnd/>
          </a:ln>
        </p:spPr>
      </p:pic>
      <p:pic>
        <p:nvPicPr>
          <p:cNvPr id="137235" name="Picture 3"/>
          <p:cNvPicPr>
            <a:picLocks noChangeAspect="1" noChangeArrowheads="1"/>
          </p:cNvPicPr>
          <p:nvPr/>
        </p:nvPicPr>
        <p:blipFill>
          <a:blip r:embed="rId4" cstate="print"/>
          <a:srcRect/>
          <a:stretch>
            <a:fillRect/>
          </a:stretch>
        </p:blipFill>
        <p:spPr bwMode="auto">
          <a:xfrm>
            <a:off x="546100" y="4389438"/>
            <a:ext cx="781050" cy="266700"/>
          </a:xfrm>
          <a:prstGeom prst="rect">
            <a:avLst/>
          </a:prstGeom>
          <a:noFill/>
          <a:ln w="9525">
            <a:noFill/>
            <a:miter lim="800000"/>
            <a:headEnd/>
            <a:tailEnd/>
          </a:ln>
        </p:spPr>
      </p:pic>
      <p:sp>
        <p:nvSpPr>
          <p:cNvPr id="24" name="TextBox 23"/>
          <p:cNvSpPr txBox="1"/>
          <p:nvPr/>
        </p:nvSpPr>
        <p:spPr>
          <a:xfrm>
            <a:off x="639763" y="3894138"/>
            <a:ext cx="16271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Objectives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33" name="Rectangle 6"/>
          <p:cNvSpPr>
            <a:spLocks noChangeArrowheads="1"/>
          </p:cNvSpPr>
          <p:nvPr/>
        </p:nvSpPr>
        <p:spPr bwMode="auto">
          <a:xfrm>
            <a:off x="2856488" y="3663305"/>
            <a:ext cx="5580249" cy="461665"/>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altLang="zh-CN" sz="2400" dirty="0">
                <a:solidFill>
                  <a:srgbClr val="000000"/>
                </a:solidFill>
                <a:latin typeface="Helvetica"/>
              </a:rPr>
              <a:t>To talk about college education</a:t>
            </a:r>
          </a:p>
        </p:txBody>
      </p:sp>
      <p:sp>
        <p:nvSpPr>
          <p:cNvPr id="34" name="矩形 33"/>
          <p:cNvSpPr/>
          <p:nvPr/>
        </p:nvSpPr>
        <p:spPr>
          <a:xfrm>
            <a:off x="2843808" y="4159548"/>
            <a:ext cx="5165035" cy="461665"/>
          </a:xfrm>
          <a:prstGeom prst="rect">
            <a:avLst/>
          </a:prstGeom>
        </p:spPr>
        <p:txBody>
          <a:bodyPr wrap="square">
            <a:spAutoFit/>
          </a:bodyPr>
          <a:lstStyle/>
          <a:p>
            <a:pPr eaLnBrk="0" fontAlgn="auto" hangingPunct="0">
              <a:spcBef>
                <a:spcPts val="0"/>
              </a:spcBef>
              <a:spcAft>
                <a:spcPts val="0"/>
              </a:spcAft>
              <a:defRPr/>
            </a:pPr>
            <a:r>
              <a:rPr lang="en-US" altLang="zh-CN" sz="2400" dirty="0">
                <a:solidFill>
                  <a:srgbClr val="000000"/>
                </a:solidFill>
                <a:latin typeface="Helvetica"/>
              </a:rPr>
              <a:t>To further understand the text</a:t>
            </a:r>
          </a:p>
        </p:txBody>
      </p:sp>
      <p:sp>
        <p:nvSpPr>
          <p:cNvPr id="35" name="TextBox 34"/>
          <p:cNvSpPr txBox="1"/>
          <p:nvPr/>
        </p:nvSpPr>
        <p:spPr>
          <a:xfrm>
            <a:off x="2856488" y="5118283"/>
            <a:ext cx="6287512" cy="461665"/>
          </a:xfrm>
          <a:prstGeom prst="rect">
            <a:avLst/>
          </a:prstGeom>
          <a:noFill/>
        </p:spPr>
        <p:txBody>
          <a:bodyPr wrap="square" rtlCol="0">
            <a:spAutoFit/>
          </a:bodyPr>
          <a:lstStyle/>
          <a:p>
            <a:pPr eaLnBrk="0" hangingPunct="0"/>
            <a:r>
              <a:rPr lang="en-US" altLang="zh-CN" sz="2400" dirty="0">
                <a:solidFill>
                  <a:srgbClr val="000000"/>
                </a:solidFill>
                <a:latin typeface="Helvetica"/>
              </a:rPr>
              <a:t>To master the paragraph writing skill</a:t>
            </a:r>
          </a:p>
        </p:txBody>
      </p:sp>
      <p:sp>
        <p:nvSpPr>
          <p:cNvPr id="26" name="椭圆 25"/>
          <p:cNvSpPr/>
          <p:nvPr/>
        </p:nvSpPr>
        <p:spPr bwMode="auto">
          <a:xfrm>
            <a:off x="2699792" y="4798293"/>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sp>
        <p:nvSpPr>
          <p:cNvPr id="29" name="椭圆 28"/>
          <p:cNvSpPr/>
          <p:nvPr/>
        </p:nvSpPr>
        <p:spPr bwMode="auto">
          <a:xfrm>
            <a:off x="2699792" y="5302349"/>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spTree>
    <p:extLst>
      <p:ext uri="{BB962C8B-B14F-4D97-AF65-F5344CB8AC3E}">
        <p14:creationId xmlns:p14="http://schemas.microsoft.com/office/powerpoint/2010/main" val="344032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ox(in)">
                                      <p:cBhvr>
                                        <p:cTn id="7" dur="500"/>
                                        <p:tgtEl>
                                          <p:spTgt spid="2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ox(in)">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box(in)">
                                      <p:cBhvr>
                                        <p:cTn id="15" dur="500"/>
                                        <p:tgtEl>
                                          <p:spTgt spid="34"/>
                                        </p:tgtEl>
                                      </p:cBhvr>
                                    </p:animEffect>
                                  </p:childTnLst>
                                </p:cTn>
                              </p:par>
                              <p:par>
                                <p:cTn id="16" presetID="4"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ox(i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4" presetClass="entr" presetSubtype="16" fill="hold" grpId="0" nodeType="withEffect">
                                  <p:stCondLst>
                                    <p:cond delay="0"/>
                                  </p:stCondLst>
                                  <p:childTnLst>
                                    <p:set>
                                      <p:cBhvr>
                                        <p:cTn id="24" dur="1" fill="hold">
                                          <p:stCondLst>
                                            <p:cond delay="0"/>
                                          </p:stCondLst>
                                        </p:cTn>
                                        <p:tgtEl>
                                          <p:spTgt spid="137239"/>
                                        </p:tgtEl>
                                        <p:attrNameLst>
                                          <p:attrName>style.visibility</p:attrName>
                                        </p:attrNameLst>
                                      </p:cBhvr>
                                      <p:to>
                                        <p:strVal val="visible"/>
                                      </p:to>
                                    </p:set>
                                    <p:animEffect transition="in" filter="box(in)">
                                      <p:cBhvr>
                                        <p:cTn id="25" dur="500"/>
                                        <p:tgtEl>
                                          <p:spTgt spid="13723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4" presetClass="entr" presetSubtype="16"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ox(in)">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37239" grpId="0"/>
      <p:bldP spid="33" grpId="0"/>
      <p:bldP spid="34" grpId="0"/>
      <p:bldP spid="35" grpId="0"/>
      <p:bldP spid="26" grpId="0" animBg="1"/>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664" y="2000240"/>
            <a:ext cx="8919832" cy="4382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1015997" y="1595009"/>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a:solidFill>
                  <a:sysClr val="windowText" lastClr="000000"/>
                </a:solidFill>
                <a:latin typeface="Helvetica"/>
                <a:ea typeface="方正舒体"/>
              </a:rPr>
              <a:t>Para. II (Para. 8)</a:t>
            </a:r>
          </a:p>
        </p:txBody>
      </p:sp>
      <p:sp>
        <p:nvSpPr>
          <p:cNvPr id="19" name="矩形 18"/>
          <p:cNvSpPr/>
          <p:nvPr/>
        </p:nvSpPr>
        <p:spPr>
          <a:xfrm>
            <a:off x="729892" y="2896743"/>
            <a:ext cx="6842504" cy="2677656"/>
          </a:xfrm>
          <a:prstGeom prst="rect">
            <a:avLst/>
          </a:prstGeom>
          <a:noFill/>
        </p:spPr>
        <p:txBody>
          <a:bodyPr wrap="square" rtlCol="0">
            <a:spAutoFit/>
          </a:bodyPr>
          <a:lstStyle/>
          <a:p>
            <a:pPr>
              <a:lnSpc>
                <a:spcPct val="120000"/>
              </a:lnSpc>
            </a:pPr>
            <a:r>
              <a:rPr lang="en-US" altLang="zh-CN" sz="2800" dirty="0">
                <a:latin typeface="Helvetica"/>
              </a:rPr>
              <a:t>The students are called upon to _____________________   and to ____________ their _____________     as citizens of their communities, their country and the world.</a:t>
            </a:r>
          </a:p>
        </p:txBody>
      </p:sp>
      <p:sp>
        <p:nvSpPr>
          <p:cNvPr id="21" name="矩形 20"/>
          <p:cNvSpPr/>
          <p:nvPr/>
        </p:nvSpPr>
        <p:spPr>
          <a:xfrm rot="10800000" flipV="1">
            <a:off x="928663" y="3365184"/>
            <a:ext cx="4857783" cy="492443"/>
          </a:xfrm>
          <a:prstGeom prst="rect">
            <a:avLst/>
          </a:prstGeom>
        </p:spPr>
        <p:txBody>
          <a:bodyPr wrap="square">
            <a:spAutoFit/>
          </a:bodyPr>
          <a:lstStyle/>
          <a:p>
            <a:r>
              <a:rPr lang="en-US" altLang="zh-CN" sz="2600" b="1" dirty="0">
                <a:solidFill>
                  <a:schemeClr val="accent6">
                    <a:lumMod val="75000"/>
                  </a:schemeClr>
                </a:solidFill>
                <a:latin typeface="Helvetica"/>
              </a:rPr>
              <a:t>cherish the opportunity</a:t>
            </a:r>
            <a:endParaRPr lang="zh-CN" altLang="en-US" sz="2600" b="1" dirty="0">
              <a:solidFill>
                <a:schemeClr val="accent6">
                  <a:lumMod val="75000"/>
                </a:schemeClr>
              </a:solidFill>
              <a:latin typeface="Helvetica"/>
            </a:endParaRPr>
          </a:p>
        </p:txBody>
      </p:sp>
      <p:sp>
        <p:nvSpPr>
          <p:cNvPr id="24" name="矩形 23"/>
          <p:cNvSpPr/>
          <p:nvPr/>
        </p:nvSpPr>
        <p:spPr>
          <a:xfrm>
            <a:off x="918024" y="3936689"/>
            <a:ext cx="2680028" cy="492443"/>
          </a:xfrm>
          <a:prstGeom prst="rect">
            <a:avLst/>
          </a:prstGeom>
        </p:spPr>
        <p:txBody>
          <a:bodyPr wrap="square">
            <a:spAutoFit/>
          </a:bodyPr>
          <a:lstStyle/>
          <a:p>
            <a:r>
              <a:rPr lang="en-US" altLang="zh-CN" sz="2600" b="1" dirty="0">
                <a:solidFill>
                  <a:schemeClr val="accent6">
                    <a:lumMod val="75000"/>
                  </a:schemeClr>
                </a:solidFill>
                <a:latin typeface="Helvetica"/>
              </a:rPr>
              <a:t>bear in mind</a:t>
            </a:r>
            <a:endParaRPr lang="zh-CN" altLang="en-US" sz="2600" b="1" dirty="0">
              <a:solidFill>
                <a:schemeClr val="accent6">
                  <a:lumMod val="75000"/>
                </a:schemeClr>
              </a:solidFill>
              <a:latin typeface="Helvetica"/>
            </a:endParaRPr>
          </a:p>
        </p:txBody>
      </p:sp>
      <p:sp>
        <p:nvSpPr>
          <p:cNvPr id="25" name="矩形 24"/>
          <p:cNvSpPr/>
          <p:nvPr/>
        </p:nvSpPr>
        <p:spPr>
          <a:xfrm>
            <a:off x="4071934" y="3936689"/>
            <a:ext cx="2816771" cy="492443"/>
          </a:xfrm>
          <a:prstGeom prst="rect">
            <a:avLst/>
          </a:prstGeom>
        </p:spPr>
        <p:txBody>
          <a:bodyPr wrap="square">
            <a:spAutoFit/>
          </a:bodyPr>
          <a:lstStyle/>
          <a:p>
            <a:r>
              <a:rPr lang="en-US" altLang="zh-CN" sz="2600" b="1" dirty="0">
                <a:solidFill>
                  <a:schemeClr val="accent6">
                    <a:lumMod val="75000"/>
                  </a:schemeClr>
                </a:solidFill>
                <a:latin typeface="Helvetica"/>
              </a:rPr>
              <a:t>responsibilities</a:t>
            </a:r>
            <a:endParaRPr lang="zh-CN" altLang="en-US" sz="2600" b="1" dirty="0">
              <a:solidFill>
                <a:schemeClr val="accent6">
                  <a:lumMod val="75000"/>
                </a:schemeClr>
              </a:solidFill>
              <a:latin typeface="Helvetica"/>
            </a:endParaRPr>
          </a:p>
        </p:txBody>
      </p:sp>
      <p:sp>
        <p:nvSpPr>
          <p:cNvPr id="12" name="矩形 11"/>
          <p:cNvSpPr/>
          <p:nvPr/>
        </p:nvSpPr>
        <p:spPr>
          <a:xfrm>
            <a:off x="4014244" y="681319"/>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13" name="图片 12" descr="图片1.png"/>
          <p:cNvPicPr>
            <a:picLocks noChangeAspect="1"/>
          </p:cNvPicPr>
          <p:nvPr/>
        </p:nvPicPr>
        <p:blipFill>
          <a:blip r:embed="rId4" cstate="print"/>
          <a:stretch>
            <a:fillRect/>
          </a:stretch>
        </p:blipFill>
        <p:spPr>
          <a:xfrm>
            <a:off x="-12049" y="-24"/>
            <a:ext cx="4083983" cy="1164240"/>
          </a:xfrm>
          <a:prstGeom prst="rect">
            <a:avLst/>
          </a:prstGeom>
        </p:spPr>
      </p:pic>
      <p:pic>
        <p:nvPicPr>
          <p:cNvPr id="10"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图片 13" descr="图片19.png"/>
          <p:cNvPicPr>
            <a:picLocks noChangeAspect="1"/>
          </p:cNvPicPr>
          <p:nvPr/>
        </p:nvPicPr>
        <p:blipFill>
          <a:blip r:embed="rId7" cstate="print">
            <a:clrChange>
              <a:clrFrom>
                <a:srgbClr val="000000">
                  <a:alpha val="0"/>
                </a:srgbClr>
              </a:clrFrom>
              <a:clrTo>
                <a:srgbClr val="000000">
                  <a:alpha val="0"/>
                </a:srgbClr>
              </a:clrTo>
            </a:clrChange>
          </a:blip>
          <a:stretch>
            <a:fillRect/>
          </a:stretch>
        </p:blipFill>
        <p:spPr>
          <a:xfrm>
            <a:off x="6406124" y="5184287"/>
            <a:ext cx="743651" cy="390112"/>
          </a:xfrm>
          <a:prstGeom prst="rect">
            <a:avLst/>
          </a:prstGeom>
        </p:spPr>
      </p:pic>
    </p:spTree>
    <p:extLst>
      <p:ext uri="{BB962C8B-B14F-4D97-AF65-F5344CB8AC3E}">
        <p14:creationId xmlns:p14="http://schemas.microsoft.com/office/powerpoint/2010/main" val="23003235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534" y="1285859"/>
            <a:ext cx="8650961" cy="5098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785786" y="1859853"/>
            <a:ext cx="6286544" cy="4524315"/>
          </a:xfrm>
          <a:prstGeom prst="rect">
            <a:avLst/>
          </a:prstGeom>
          <a:noFill/>
        </p:spPr>
        <p:txBody>
          <a:bodyPr wrap="square" rtlCol="0">
            <a:spAutoFit/>
          </a:bodyPr>
          <a:lstStyle/>
          <a:p>
            <a:pPr>
              <a:lnSpc>
                <a:spcPct val="120000"/>
              </a:lnSpc>
            </a:pPr>
            <a:r>
              <a:rPr lang="en-US" altLang="zh-CN" sz="2400" dirty="0">
                <a:latin typeface="Helvetica"/>
              </a:rPr>
              <a:t>In his welcome speech, the president urges students to ____________________ ________________________________ to _________________________________, and to _______________________ so that they will reap the benefits of their college years. The president also expresses the university’s _____________ of its students and of the __________________ they carry. </a:t>
            </a:r>
          </a:p>
          <a:p>
            <a:pPr>
              <a:lnSpc>
                <a:spcPct val="120000"/>
              </a:lnSpc>
            </a:pPr>
            <a:endParaRPr lang="en-US" altLang="zh-CN" sz="2400" dirty="0">
              <a:latin typeface="Helvetica"/>
            </a:endParaRPr>
          </a:p>
        </p:txBody>
      </p:sp>
      <p:sp>
        <p:nvSpPr>
          <p:cNvPr id="19" name="矩形 18"/>
          <p:cNvSpPr/>
          <p:nvPr/>
        </p:nvSpPr>
        <p:spPr>
          <a:xfrm>
            <a:off x="571472" y="1928802"/>
            <a:ext cx="7215238" cy="1200329"/>
          </a:xfrm>
          <a:prstGeom prst="rect">
            <a:avLst/>
          </a:prstGeom>
        </p:spPr>
        <p:txBody>
          <a:bodyPr wrap="square">
            <a:spAutoFit/>
          </a:bodyPr>
          <a:lstStyle/>
          <a:p>
            <a:pPr>
              <a:defRPr/>
            </a:pPr>
            <a:r>
              <a:rPr lang="en-US" altLang="zh-CN" sz="2400" b="0" kern="0" dirty="0">
                <a:solidFill>
                  <a:srgbClr val="FFFF00"/>
                </a:solidFill>
                <a:effectLst>
                  <a:glow rad="101600">
                    <a:srgbClr val="000000">
                      <a:alpha val="60000"/>
                    </a:srgbClr>
                  </a:glow>
                </a:effectLst>
                <a:latin typeface="Helvetica"/>
              </a:rPr>
              <a:t>                                   </a:t>
            </a:r>
          </a:p>
          <a:p>
            <a:pPr>
              <a:defRPr/>
            </a:pPr>
            <a:r>
              <a:rPr lang="en-US" altLang="zh-CN" sz="2400" kern="0" dirty="0">
                <a:solidFill>
                  <a:srgbClr val="FFFF00"/>
                </a:solidFill>
                <a:effectLst>
                  <a:glow rad="101600">
                    <a:srgbClr val="000000">
                      <a:alpha val="60000"/>
                    </a:srgbClr>
                  </a:glow>
                </a:effectLst>
                <a:latin typeface="Helvetica"/>
              </a:rPr>
              <a:t>                              </a:t>
            </a:r>
            <a:r>
              <a:rPr lang="en-US" altLang="zh-CN" sz="2400" b="1" dirty="0">
                <a:solidFill>
                  <a:schemeClr val="accent6">
                    <a:lumMod val="75000"/>
                  </a:schemeClr>
                </a:solidFill>
                <a:latin typeface="Helvetica"/>
              </a:rPr>
              <a:t>take advantage</a:t>
            </a:r>
          </a:p>
          <a:p>
            <a:pPr>
              <a:defRPr/>
            </a:pPr>
            <a:r>
              <a:rPr lang="en-US" altLang="zh-CN" sz="2400" b="1" dirty="0">
                <a:solidFill>
                  <a:schemeClr val="accent6">
                    <a:lumMod val="75000"/>
                  </a:schemeClr>
                </a:solidFill>
                <a:latin typeface="Helvetica"/>
              </a:rPr>
              <a:t>      of the unique opportunity</a:t>
            </a:r>
            <a:endParaRPr lang="zh-CN" altLang="en-US" sz="2400" b="1" dirty="0">
              <a:solidFill>
                <a:schemeClr val="accent6">
                  <a:lumMod val="75000"/>
                </a:schemeClr>
              </a:solidFill>
              <a:latin typeface="Helvetica"/>
            </a:endParaRPr>
          </a:p>
        </p:txBody>
      </p:sp>
      <p:sp>
        <p:nvSpPr>
          <p:cNvPr id="21" name="矩形 20"/>
          <p:cNvSpPr/>
          <p:nvPr/>
        </p:nvSpPr>
        <p:spPr>
          <a:xfrm>
            <a:off x="1857356" y="3610277"/>
            <a:ext cx="3294492" cy="461665"/>
          </a:xfrm>
          <a:prstGeom prst="rect">
            <a:avLst/>
          </a:prstGeom>
        </p:spPr>
        <p:txBody>
          <a:bodyPr wrap="none">
            <a:spAutoFit/>
          </a:bodyPr>
          <a:lstStyle/>
          <a:p>
            <a:pPr>
              <a:defRPr/>
            </a:pPr>
            <a:r>
              <a:rPr lang="en-US" altLang="zh-CN" sz="2400" b="1" dirty="0">
                <a:solidFill>
                  <a:schemeClr val="accent6">
                    <a:lumMod val="75000"/>
                  </a:schemeClr>
                </a:solidFill>
                <a:latin typeface="Helvetica"/>
              </a:rPr>
              <a:t>challenge themselves</a:t>
            </a:r>
            <a:endParaRPr lang="zh-CN" altLang="en-US" sz="2400" b="1" dirty="0">
              <a:solidFill>
                <a:schemeClr val="accent6">
                  <a:lumMod val="75000"/>
                </a:schemeClr>
              </a:solidFill>
              <a:latin typeface="Helvetica"/>
            </a:endParaRPr>
          </a:p>
        </p:txBody>
      </p:sp>
      <p:sp>
        <p:nvSpPr>
          <p:cNvPr id="24" name="矩形 23"/>
          <p:cNvSpPr/>
          <p:nvPr/>
        </p:nvSpPr>
        <p:spPr>
          <a:xfrm>
            <a:off x="1071538" y="3143248"/>
            <a:ext cx="5572164" cy="461665"/>
          </a:xfrm>
          <a:prstGeom prst="rect">
            <a:avLst/>
          </a:prstGeom>
        </p:spPr>
        <p:txBody>
          <a:bodyPr>
            <a:spAutoFit/>
          </a:bodyPr>
          <a:lstStyle/>
          <a:p>
            <a:pPr>
              <a:defRPr/>
            </a:pPr>
            <a:r>
              <a:rPr lang="en-US" altLang="zh-CN" sz="2400" b="1" dirty="0">
                <a:solidFill>
                  <a:schemeClr val="accent6">
                    <a:lumMod val="75000"/>
                  </a:schemeClr>
                </a:solidFill>
                <a:latin typeface="Helvetica"/>
              </a:rPr>
              <a:t>face new exciting experience </a:t>
            </a:r>
            <a:endParaRPr lang="zh-CN" altLang="en-US" sz="2400" b="1" dirty="0">
              <a:solidFill>
                <a:schemeClr val="accent6">
                  <a:lumMod val="75000"/>
                </a:schemeClr>
              </a:solidFill>
              <a:latin typeface="Helvetica"/>
            </a:endParaRPr>
          </a:p>
        </p:txBody>
      </p:sp>
      <p:sp>
        <p:nvSpPr>
          <p:cNvPr id="25" name="矩形 24"/>
          <p:cNvSpPr/>
          <p:nvPr/>
        </p:nvSpPr>
        <p:spPr>
          <a:xfrm>
            <a:off x="2500298" y="4967599"/>
            <a:ext cx="2050561" cy="461665"/>
          </a:xfrm>
          <a:prstGeom prst="rect">
            <a:avLst/>
          </a:prstGeom>
        </p:spPr>
        <p:txBody>
          <a:bodyPr wrap="none">
            <a:spAutoFit/>
          </a:bodyPr>
          <a:lstStyle/>
          <a:p>
            <a:pPr>
              <a:defRPr/>
            </a:pPr>
            <a:r>
              <a:rPr lang="en-US" altLang="zh-CN" sz="2400" b="1" dirty="0">
                <a:solidFill>
                  <a:schemeClr val="accent6">
                    <a:lumMod val="75000"/>
                  </a:schemeClr>
                </a:solidFill>
                <a:latin typeface="Helvetica"/>
              </a:rPr>
              <a:t>expectations</a:t>
            </a:r>
            <a:endParaRPr lang="zh-CN" altLang="en-US" sz="2400" b="1" dirty="0">
              <a:solidFill>
                <a:schemeClr val="accent6">
                  <a:lumMod val="75000"/>
                </a:schemeClr>
              </a:solidFill>
              <a:latin typeface="Helvetica"/>
            </a:endParaRPr>
          </a:p>
        </p:txBody>
      </p:sp>
      <p:sp>
        <p:nvSpPr>
          <p:cNvPr id="26" name="矩形 25"/>
          <p:cNvSpPr/>
          <p:nvPr/>
        </p:nvSpPr>
        <p:spPr>
          <a:xfrm>
            <a:off x="2500298" y="5357826"/>
            <a:ext cx="2672526" cy="461665"/>
          </a:xfrm>
          <a:prstGeom prst="rect">
            <a:avLst/>
          </a:prstGeom>
        </p:spPr>
        <p:txBody>
          <a:bodyPr wrap="none">
            <a:spAutoFit/>
          </a:bodyPr>
          <a:lstStyle/>
          <a:p>
            <a:pPr>
              <a:defRPr/>
            </a:pPr>
            <a:r>
              <a:rPr lang="en-US" altLang="zh-CN" sz="2400" b="1" dirty="0">
                <a:solidFill>
                  <a:schemeClr val="accent6">
                    <a:lumMod val="75000"/>
                  </a:schemeClr>
                </a:solidFill>
                <a:latin typeface="Helvetica"/>
              </a:rPr>
              <a:t>responsibilities</a:t>
            </a:r>
            <a:endParaRPr lang="zh-CN" altLang="en-US" sz="2400" b="1" dirty="0">
              <a:solidFill>
                <a:schemeClr val="accent6">
                  <a:lumMod val="75000"/>
                </a:schemeClr>
              </a:solidFill>
              <a:latin typeface="Helvetica"/>
            </a:endParaRPr>
          </a:p>
        </p:txBody>
      </p:sp>
      <p:sp>
        <p:nvSpPr>
          <p:cNvPr id="12" name="矩形 11"/>
          <p:cNvSpPr/>
          <p:nvPr/>
        </p:nvSpPr>
        <p:spPr>
          <a:xfrm>
            <a:off x="4014244" y="681319"/>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13" name="图片 12" descr="图片1.png"/>
          <p:cNvPicPr>
            <a:picLocks noChangeAspect="1"/>
          </p:cNvPicPr>
          <p:nvPr/>
        </p:nvPicPr>
        <p:blipFill>
          <a:blip r:embed="rId4" cstate="print"/>
          <a:stretch>
            <a:fillRect/>
          </a:stretch>
        </p:blipFill>
        <p:spPr>
          <a:xfrm>
            <a:off x="-12049" y="-24"/>
            <a:ext cx="4083983" cy="1164240"/>
          </a:xfrm>
          <a:prstGeom prst="rect">
            <a:avLst/>
          </a:prstGeom>
        </p:spPr>
      </p:pic>
      <p:pic>
        <p:nvPicPr>
          <p:cNvPr id="14"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03235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linds(horizontal)">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a:spLocks noChangeArrowheads="1"/>
          </p:cNvSpPr>
          <p:nvPr/>
        </p:nvSpPr>
        <p:spPr bwMode="auto">
          <a:xfrm>
            <a:off x="179512" y="2619391"/>
            <a:ext cx="2808163" cy="3024187"/>
          </a:xfrm>
          <a:prstGeom prst="roundRect">
            <a:avLst>
              <a:gd name="adj" fmla="val 16667"/>
            </a:avLst>
          </a:prstGeom>
          <a:solidFill>
            <a:schemeClr val="bg1"/>
          </a:solidFill>
          <a:ln w="25400" algn="ctr">
            <a:solidFill>
              <a:schemeClr val="accent1"/>
            </a:solidFill>
            <a:round/>
            <a:headEnd/>
            <a:tailEnd/>
          </a:ln>
          <a:effectLst>
            <a:glow rad="101600">
              <a:schemeClr val="accent5">
                <a:satMod val="175000"/>
                <a:alpha val="40000"/>
              </a:schemeClr>
            </a:glow>
          </a:effectLst>
        </p:spPr>
        <p:txBody>
          <a:bodyPr anchor="ctr"/>
          <a:lstStyle/>
          <a:p>
            <a:r>
              <a:rPr lang="en-US" altLang="zh-CN" sz="2200" dirty="0">
                <a:latin typeface="Helvetica"/>
              </a:rPr>
              <a:t>The president </a:t>
            </a:r>
            <a:r>
              <a:rPr lang="en-US" altLang="zh-CN" sz="2200" dirty="0">
                <a:latin typeface="Helvetica"/>
                <a:cs typeface="Arial" charset="0"/>
              </a:rPr>
              <a:t>congratulates </a:t>
            </a:r>
          </a:p>
          <a:p>
            <a:r>
              <a:rPr lang="en-US" altLang="zh-CN" sz="2200" dirty="0">
                <a:latin typeface="Helvetica"/>
                <a:cs typeface="Arial" charset="0"/>
              </a:rPr>
              <a:t>college freshmen for entering </a:t>
            </a:r>
          </a:p>
          <a:p>
            <a:r>
              <a:rPr lang="en-US" altLang="zh-CN" sz="2200" dirty="0">
                <a:latin typeface="Helvetica"/>
                <a:cs typeface="Arial" charset="0"/>
              </a:rPr>
              <a:t>a new phase in life. (Para. 1)</a:t>
            </a:r>
          </a:p>
          <a:p>
            <a:endParaRPr lang="en-US" altLang="zh-CN" sz="2200" dirty="0">
              <a:latin typeface="Helvetica"/>
              <a:cs typeface="Arial" charset="0"/>
            </a:endParaRPr>
          </a:p>
        </p:txBody>
      </p:sp>
      <p:sp>
        <p:nvSpPr>
          <p:cNvPr id="23" name="圆角矩形 22"/>
          <p:cNvSpPr>
            <a:spLocks noChangeArrowheads="1"/>
          </p:cNvSpPr>
          <p:nvPr/>
        </p:nvSpPr>
        <p:spPr bwMode="auto">
          <a:xfrm>
            <a:off x="3143240" y="2619391"/>
            <a:ext cx="2698697" cy="3024187"/>
          </a:xfrm>
          <a:prstGeom prst="roundRect">
            <a:avLst>
              <a:gd name="adj" fmla="val 16667"/>
            </a:avLst>
          </a:prstGeom>
          <a:solidFill>
            <a:schemeClr val="bg1"/>
          </a:solidFill>
          <a:ln w="25400" algn="ctr">
            <a:solidFill>
              <a:srgbClr val="FFC000"/>
            </a:solidFill>
            <a:round/>
            <a:headEnd/>
            <a:tailEnd/>
          </a:ln>
          <a:effectLst>
            <a:glow rad="101600">
              <a:schemeClr val="accent6">
                <a:satMod val="175000"/>
                <a:alpha val="40000"/>
              </a:schemeClr>
            </a:glow>
          </a:effectLst>
        </p:spPr>
        <p:txBody>
          <a:bodyPr anchor="ctr"/>
          <a:lstStyle/>
          <a:p>
            <a:r>
              <a:rPr lang="en-US" altLang="zh-CN" sz="2200" dirty="0">
                <a:latin typeface="Helvetica"/>
                <a:cs typeface="Arial" charset="0"/>
              </a:rPr>
              <a:t>The president recalls an </a:t>
            </a:r>
          </a:p>
          <a:p>
            <a:r>
              <a:rPr lang="en-US" altLang="zh-CN" sz="2200" dirty="0">
                <a:latin typeface="Helvetica"/>
                <a:cs typeface="Arial" charset="0"/>
              </a:rPr>
              <a:t>event when he graduated </a:t>
            </a:r>
          </a:p>
          <a:p>
            <a:r>
              <a:rPr lang="en-US" altLang="zh-CN" sz="2200" dirty="0">
                <a:latin typeface="Helvetica"/>
                <a:cs typeface="Arial" charset="0"/>
              </a:rPr>
              <a:t>from high school. (Para. 2)</a:t>
            </a:r>
          </a:p>
        </p:txBody>
      </p:sp>
      <p:sp>
        <p:nvSpPr>
          <p:cNvPr id="24" name="圆角矩形 23"/>
          <p:cNvSpPr>
            <a:spLocks noChangeArrowheads="1"/>
          </p:cNvSpPr>
          <p:nvPr/>
        </p:nvSpPr>
        <p:spPr bwMode="auto">
          <a:xfrm>
            <a:off x="6000760" y="2619391"/>
            <a:ext cx="2952000" cy="3024187"/>
          </a:xfrm>
          <a:prstGeom prst="roundRect">
            <a:avLst>
              <a:gd name="adj" fmla="val 16667"/>
            </a:avLst>
          </a:prstGeom>
          <a:solidFill>
            <a:schemeClr val="bg1"/>
          </a:solidFill>
          <a:ln w="25400" algn="ctr">
            <a:solidFill>
              <a:srgbClr val="9966FF"/>
            </a:solidFill>
            <a:round/>
            <a:headEnd/>
            <a:tailEnd/>
          </a:ln>
          <a:effectLst>
            <a:glow rad="101600">
              <a:schemeClr val="accent4">
                <a:satMod val="175000"/>
                <a:alpha val="40000"/>
              </a:schemeClr>
            </a:glow>
          </a:effectLst>
        </p:spPr>
        <p:txBody>
          <a:bodyPr anchor="ctr"/>
          <a:lstStyle/>
          <a:p>
            <a:r>
              <a:rPr lang="en-US" altLang="zh-CN" sz="2200" dirty="0">
                <a:latin typeface="Helvetica"/>
                <a:cs typeface="Arial" charset="0"/>
              </a:rPr>
              <a:t>The president reminds students </a:t>
            </a:r>
          </a:p>
          <a:p>
            <a:r>
              <a:rPr lang="en-US" altLang="zh-CN" sz="2200" dirty="0">
                <a:latin typeface="Helvetica"/>
                <a:cs typeface="Arial" charset="0"/>
              </a:rPr>
              <a:t>that their future success is built on a solid foundation of the past. (Para. 3)</a:t>
            </a:r>
          </a:p>
        </p:txBody>
      </p:sp>
      <p:sp>
        <p:nvSpPr>
          <p:cNvPr id="207878" name="Text Box 9"/>
          <p:cNvSpPr txBox="1">
            <a:spLocks noChangeArrowheads="1"/>
          </p:cNvSpPr>
          <p:nvPr/>
        </p:nvSpPr>
        <p:spPr bwMode="auto">
          <a:xfrm>
            <a:off x="1571604" y="1640791"/>
            <a:ext cx="6143668"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a:latin typeface="Helvetica"/>
                <a:cs typeface="Arial" charset="0"/>
              </a:rPr>
              <a:t>Opening  part of the welcome speech</a:t>
            </a:r>
          </a:p>
        </p:txBody>
      </p:sp>
      <p:sp>
        <p:nvSpPr>
          <p:cNvPr id="10" name="矩形 9"/>
          <p:cNvSpPr/>
          <p:nvPr/>
        </p:nvSpPr>
        <p:spPr>
          <a:xfrm>
            <a:off x="4085682" y="681319"/>
            <a:ext cx="3486714"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Structure of the text</a:t>
            </a:r>
          </a:p>
        </p:txBody>
      </p:sp>
      <p:pic>
        <p:nvPicPr>
          <p:cNvPr id="11" name="图片 10" descr="图片1.png"/>
          <p:cNvPicPr>
            <a:picLocks noChangeAspect="1"/>
          </p:cNvPicPr>
          <p:nvPr/>
        </p:nvPicPr>
        <p:blipFill>
          <a:blip r:embed="rId2" cstate="print"/>
          <a:stretch>
            <a:fillRect/>
          </a:stretch>
        </p:blipFill>
        <p:spPr>
          <a:xfrm>
            <a:off x="-12049" y="-24"/>
            <a:ext cx="4083983" cy="1164240"/>
          </a:xfrm>
          <a:prstGeom prst="rect">
            <a:avLst/>
          </a:prstGeom>
        </p:spPr>
      </p:pic>
      <p:pic>
        <p:nvPicPr>
          <p:cNvPr id="8"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838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up)">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noChangeArrowheads="1"/>
          </p:cNvSpPr>
          <p:nvPr>
            <p:ph type="body" idx="1"/>
          </p:nvPr>
        </p:nvSpPr>
        <p:spPr>
          <a:xfrm>
            <a:off x="181751" y="3927039"/>
            <a:ext cx="1889919" cy="2454289"/>
          </a:xfrm>
          <a:prstGeom prst="roundRect">
            <a:avLst>
              <a:gd name="adj" fmla="val 16667"/>
            </a:avLst>
          </a:prstGeom>
          <a:solidFill>
            <a:schemeClr val="bg1"/>
          </a:solidFill>
          <a:ln w="25400" algn="ctr">
            <a:solidFill>
              <a:srgbClr val="FFCC00"/>
            </a:solidFill>
            <a:round/>
          </a:ln>
          <a:effectLst>
            <a:glow rad="63500">
              <a:schemeClr val="accent6">
                <a:satMod val="175000"/>
                <a:alpha val="40000"/>
              </a:schemeClr>
            </a:glow>
          </a:effectLst>
        </p:spPr>
        <p:txBody>
          <a:bodyPr/>
          <a:lstStyle/>
          <a:p>
            <a:pPr eaLnBrk="1" hangingPunct="1">
              <a:spcBef>
                <a:spcPct val="0"/>
              </a:spcBef>
              <a:buFontTx/>
              <a:buNone/>
            </a:pPr>
            <a:r>
              <a:rPr lang="en-US" altLang="zh-CN" sz="2400" dirty="0">
                <a:latin typeface="Helvetica"/>
                <a:ea typeface="宋体" charset="-122"/>
                <a:cs typeface="Arial" charset="0"/>
              </a:rPr>
              <a:t>Make the</a:t>
            </a:r>
          </a:p>
          <a:p>
            <a:pPr eaLnBrk="1" hangingPunct="1">
              <a:spcBef>
                <a:spcPct val="0"/>
              </a:spcBef>
              <a:buFontTx/>
              <a:buNone/>
            </a:pPr>
            <a:r>
              <a:rPr lang="en-US" altLang="zh-CN" sz="2400" dirty="0">
                <a:latin typeface="Helvetica"/>
                <a:ea typeface="宋体" charset="-122"/>
                <a:cs typeface="Arial" charset="0"/>
              </a:rPr>
              <a:t>best  of</a:t>
            </a:r>
          </a:p>
          <a:p>
            <a:pPr eaLnBrk="1" hangingPunct="1">
              <a:spcBef>
                <a:spcPct val="0"/>
              </a:spcBef>
              <a:buFontTx/>
              <a:buNone/>
            </a:pPr>
            <a:r>
              <a:rPr lang="en-US" altLang="zh-CN" sz="2400" dirty="0">
                <a:latin typeface="Helvetica"/>
                <a:ea typeface="宋体" charset="-122"/>
                <a:cs typeface="Arial" charset="0"/>
              </a:rPr>
              <a:t>what you</a:t>
            </a:r>
          </a:p>
          <a:p>
            <a:pPr eaLnBrk="1" hangingPunct="1">
              <a:spcBef>
                <a:spcPct val="0"/>
              </a:spcBef>
              <a:buFontTx/>
              <a:buNone/>
            </a:pPr>
            <a:r>
              <a:rPr lang="en-US" altLang="zh-CN" sz="2400" dirty="0">
                <a:latin typeface="Helvetica"/>
                <a:ea typeface="宋体" charset="-122"/>
                <a:cs typeface="Arial" charset="0"/>
              </a:rPr>
              <a:t>have. </a:t>
            </a:r>
          </a:p>
          <a:p>
            <a:pPr eaLnBrk="1" hangingPunct="1">
              <a:spcBef>
                <a:spcPct val="0"/>
              </a:spcBef>
              <a:buFontTx/>
              <a:buNone/>
            </a:pPr>
            <a:r>
              <a:rPr lang="en-US" altLang="zh-CN" sz="2400" dirty="0">
                <a:latin typeface="Helvetica"/>
                <a:ea typeface="宋体" charset="-122"/>
                <a:cs typeface="Arial" charset="0"/>
              </a:rPr>
              <a:t>(Para. 4)</a:t>
            </a:r>
          </a:p>
        </p:txBody>
      </p:sp>
      <p:sp>
        <p:nvSpPr>
          <p:cNvPr id="27" name="圆角矩形 26"/>
          <p:cNvSpPr>
            <a:spLocks noChangeArrowheads="1"/>
          </p:cNvSpPr>
          <p:nvPr/>
        </p:nvSpPr>
        <p:spPr bwMode="auto">
          <a:xfrm>
            <a:off x="2285984" y="3927039"/>
            <a:ext cx="1872208" cy="2454289"/>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pPr marL="342900" indent="-342900">
              <a:defRPr/>
            </a:pPr>
            <a:r>
              <a:rPr lang="en-US" altLang="zh-CN" sz="2400" dirty="0">
                <a:latin typeface="Helvetica"/>
                <a:cs typeface="Arial" charset="0"/>
              </a:rPr>
              <a:t>Challenge </a:t>
            </a:r>
          </a:p>
          <a:p>
            <a:pPr marL="342900" indent="-342900">
              <a:defRPr/>
            </a:pPr>
            <a:r>
              <a:rPr lang="en-US" altLang="zh-CN" sz="2400" dirty="0">
                <a:latin typeface="Helvetica"/>
                <a:cs typeface="Arial" charset="0"/>
              </a:rPr>
              <a:t>yourself.</a:t>
            </a:r>
          </a:p>
          <a:p>
            <a:pPr marL="342900" indent="-342900">
              <a:defRPr/>
            </a:pPr>
            <a:r>
              <a:rPr lang="en-US" altLang="zh-CN" sz="2400" dirty="0">
                <a:latin typeface="Helvetica"/>
                <a:cs typeface="Arial" charset="0"/>
              </a:rPr>
              <a:t>(Para. 5)</a:t>
            </a:r>
          </a:p>
        </p:txBody>
      </p:sp>
      <p:sp>
        <p:nvSpPr>
          <p:cNvPr id="28" name="圆角矩形 27"/>
          <p:cNvSpPr>
            <a:spLocks noChangeArrowheads="1"/>
          </p:cNvSpPr>
          <p:nvPr/>
        </p:nvSpPr>
        <p:spPr bwMode="auto">
          <a:xfrm>
            <a:off x="4340586" y="3927039"/>
            <a:ext cx="2160240" cy="2454289"/>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pPr marL="342900" indent="-342900">
              <a:defRPr/>
            </a:pPr>
            <a:r>
              <a:rPr lang="en-US" altLang="zh-CN" sz="2400" dirty="0">
                <a:latin typeface="Helvetica"/>
                <a:cs typeface="Arial" charset="0"/>
              </a:rPr>
              <a:t>Meet new</a:t>
            </a:r>
          </a:p>
          <a:p>
            <a:pPr marL="342900" indent="-342900">
              <a:defRPr/>
            </a:pPr>
            <a:r>
              <a:rPr lang="en-US" altLang="zh-CN" sz="2400" dirty="0">
                <a:latin typeface="Helvetica"/>
                <a:cs typeface="Arial" charset="0"/>
              </a:rPr>
              <a:t>experiences. </a:t>
            </a:r>
          </a:p>
          <a:p>
            <a:pPr marL="342900" indent="-342900">
              <a:defRPr/>
            </a:pPr>
            <a:r>
              <a:rPr lang="en-US" altLang="zh-CN" sz="2400" dirty="0">
                <a:latin typeface="Helvetica"/>
                <a:cs typeface="Arial" charset="0"/>
              </a:rPr>
              <a:t>(Para. 6)</a:t>
            </a:r>
          </a:p>
        </p:txBody>
      </p:sp>
      <p:sp>
        <p:nvSpPr>
          <p:cNvPr id="29" name="圆角矩形 28"/>
          <p:cNvSpPr>
            <a:spLocks noChangeArrowheads="1"/>
          </p:cNvSpPr>
          <p:nvPr/>
        </p:nvSpPr>
        <p:spPr bwMode="auto">
          <a:xfrm>
            <a:off x="6696900" y="3927039"/>
            <a:ext cx="2304256" cy="2454289"/>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pPr marL="342900" indent="-342900">
              <a:defRPr/>
            </a:pPr>
            <a:r>
              <a:rPr lang="en-US" altLang="zh-CN" sz="2400" dirty="0">
                <a:latin typeface="Helvetica"/>
                <a:cs typeface="Arial" charset="0"/>
              </a:rPr>
              <a:t>Carry your </a:t>
            </a:r>
          </a:p>
          <a:p>
            <a:pPr marL="342900" indent="-342900">
              <a:defRPr/>
            </a:pPr>
            <a:r>
              <a:rPr lang="en-US" altLang="zh-CN" sz="2400" dirty="0" err="1">
                <a:latin typeface="Helvetica"/>
                <a:cs typeface="Arial" charset="0"/>
              </a:rPr>
              <a:t>responsibi-lities</a:t>
            </a:r>
            <a:r>
              <a:rPr lang="en-US" altLang="zh-CN" sz="2400" dirty="0">
                <a:latin typeface="Helvetica"/>
                <a:cs typeface="Arial" charset="0"/>
              </a:rPr>
              <a:t>.</a:t>
            </a:r>
          </a:p>
          <a:p>
            <a:pPr marL="342900" indent="-342900">
              <a:defRPr/>
            </a:pPr>
            <a:r>
              <a:rPr lang="en-US" altLang="zh-CN" sz="2400" dirty="0">
                <a:latin typeface="Helvetica"/>
                <a:cs typeface="Arial" charset="0"/>
              </a:rPr>
              <a:t>(Para. 7)</a:t>
            </a:r>
          </a:p>
        </p:txBody>
      </p:sp>
      <p:sp>
        <p:nvSpPr>
          <p:cNvPr id="208902" name="Rectangle 12"/>
          <p:cNvSpPr>
            <a:spLocks noChangeArrowheads="1"/>
          </p:cNvSpPr>
          <p:nvPr/>
        </p:nvSpPr>
        <p:spPr bwMode="auto">
          <a:xfrm>
            <a:off x="3131842" y="1660524"/>
            <a:ext cx="2448272"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a:latin typeface="Helvetica"/>
                <a:cs typeface="Arial" charset="0"/>
              </a:rPr>
              <a:t>Opening  part</a:t>
            </a:r>
            <a:endParaRPr lang="zh-CN" altLang="en-US" sz="2600" dirty="0">
              <a:latin typeface="Helvetica"/>
              <a:cs typeface="Arial" charset="0"/>
            </a:endParaRPr>
          </a:p>
        </p:txBody>
      </p:sp>
      <p:sp>
        <p:nvSpPr>
          <p:cNvPr id="12" name="Rectangle 12"/>
          <p:cNvSpPr>
            <a:spLocks noChangeArrowheads="1"/>
          </p:cNvSpPr>
          <p:nvPr/>
        </p:nvSpPr>
        <p:spPr bwMode="auto">
          <a:xfrm>
            <a:off x="3131841" y="2687568"/>
            <a:ext cx="2448272"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a:latin typeface="Helvetica"/>
                <a:cs typeface="Arial" charset="0"/>
              </a:rPr>
              <a:t>Advice</a:t>
            </a:r>
            <a:endParaRPr lang="zh-CN" altLang="en-US" sz="2600" dirty="0">
              <a:latin typeface="Helvetica"/>
              <a:cs typeface="Arial" charset="0"/>
            </a:endParaRPr>
          </a:p>
        </p:txBody>
      </p:sp>
      <p:sp>
        <p:nvSpPr>
          <p:cNvPr id="13" name="下箭头 12"/>
          <p:cNvSpPr/>
          <p:nvPr/>
        </p:nvSpPr>
        <p:spPr>
          <a:xfrm>
            <a:off x="4283968" y="2204864"/>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a:off x="4303782" y="3356992"/>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085682" y="681319"/>
            <a:ext cx="3486714"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Structure of the text</a:t>
            </a:r>
          </a:p>
        </p:txBody>
      </p:sp>
      <p:pic>
        <p:nvPicPr>
          <p:cNvPr id="18" name="图片 17" descr="图片1.png"/>
          <p:cNvPicPr>
            <a:picLocks noChangeAspect="1"/>
          </p:cNvPicPr>
          <p:nvPr/>
        </p:nvPicPr>
        <p:blipFill>
          <a:blip r:embed="rId2" cstate="print"/>
          <a:stretch>
            <a:fillRect/>
          </a:stretch>
        </p:blipFill>
        <p:spPr>
          <a:xfrm>
            <a:off x="-12049" y="-24"/>
            <a:ext cx="4083983" cy="1164240"/>
          </a:xfrm>
          <a:prstGeom prst="rect">
            <a:avLst/>
          </a:prstGeom>
        </p:spPr>
      </p:pic>
      <p:pic>
        <p:nvPicPr>
          <p:cNvPr id="15"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8795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占位符 26"/>
          <p:cNvSpPr>
            <a:spLocks noGrp="1" noChangeArrowheads="1"/>
          </p:cNvSpPr>
          <p:nvPr>
            <p:ph type="body" idx="1"/>
          </p:nvPr>
        </p:nvSpPr>
        <p:spPr>
          <a:xfrm>
            <a:off x="1285853" y="4000504"/>
            <a:ext cx="6572295" cy="1500198"/>
          </a:xfrm>
          <a:prstGeom prst="roundRect">
            <a:avLst>
              <a:gd name="adj" fmla="val 16667"/>
            </a:avLst>
          </a:prstGeom>
          <a:solidFill>
            <a:schemeClr val="bg1"/>
          </a:solidFill>
          <a:ln w="25400" algn="ctr">
            <a:solidFill>
              <a:srgbClr val="FFCC00"/>
            </a:solidFill>
            <a:round/>
          </a:ln>
          <a:effectLst>
            <a:glow rad="101600">
              <a:schemeClr val="accent6">
                <a:satMod val="175000"/>
                <a:alpha val="40000"/>
              </a:schemeClr>
            </a:glow>
          </a:effectLst>
        </p:spPr>
        <p:txBody>
          <a:bodyPr>
            <a:noAutofit/>
          </a:bodyPr>
          <a:lstStyle/>
          <a:p>
            <a:pPr algn="just" eaLnBrk="1" hangingPunct="1">
              <a:spcBef>
                <a:spcPct val="0"/>
              </a:spcBef>
              <a:buFontTx/>
              <a:buNone/>
            </a:pPr>
            <a:r>
              <a:rPr lang="en-US" altLang="zh-CN" sz="2400" dirty="0">
                <a:latin typeface="Helvetica"/>
                <a:ea typeface="宋体" charset="-122"/>
                <a:cs typeface="Arial" charset="0"/>
              </a:rPr>
              <a:t>    Students are called upon to cherish the opportunities, and to keep in mind their responsibilities. (Para. 8)</a:t>
            </a:r>
          </a:p>
        </p:txBody>
      </p:sp>
      <p:sp>
        <p:nvSpPr>
          <p:cNvPr id="13" name="Rectangle 12"/>
          <p:cNvSpPr>
            <a:spLocks noChangeArrowheads="1"/>
          </p:cNvSpPr>
          <p:nvPr/>
        </p:nvSpPr>
        <p:spPr bwMode="auto">
          <a:xfrm>
            <a:off x="3131840" y="1660524"/>
            <a:ext cx="2448273"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a:latin typeface="Helvetica"/>
                <a:cs typeface="Arial" charset="0"/>
              </a:rPr>
              <a:t>Opening  part</a:t>
            </a:r>
            <a:endParaRPr lang="zh-CN" altLang="en-US" sz="2600" dirty="0">
              <a:latin typeface="Helvetica"/>
              <a:cs typeface="Arial" charset="0"/>
            </a:endParaRPr>
          </a:p>
        </p:txBody>
      </p:sp>
      <p:sp>
        <p:nvSpPr>
          <p:cNvPr id="14" name="Rectangle 12"/>
          <p:cNvSpPr>
            <a:spLocks noChangeArrowheads="1"/>
          </p:cNvSpPr>
          <p:nvPr/>
        </p:nvSpPr>
        <p:spPr bwMode="auto">
          <a:xfrm>
            <a:off x="3131841" y="2687568"/>
            <a:ext cx="2448272"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a:latin typeface="Helvetica"/>
                <a:cs typeface="Arial" charset="0"/>
              </a:rPr>
              <a:t>Advice</a:t>
            </a:r>
            <a:endParaRPr lang="zh-CN" altLang="en-US" sz="2600" dirty="0">
              <a:latin typeface="Helvetica"/>
              <a:cs typeface="Arial" charset="0"/>
            </a:endParaRPr>
          </a:p>
        </p:txBody>
      </p:sp>
      <p:sp>
        <p:nvSpPr>
          <p:cNvPr id="4" name="下箭头 3"/>
          <p:cNvSpPr/>
          <p:nvPr/>
        </p:nvSpPr>
        <p:spPr>
          <a:xfrm>
            <a:off x="4283968" y="2204864"/>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a:off x="4303782" y="3356992"/>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085682" y="681319"/>
            <a:ext cx="3486714"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Structure of the text</a:t>
            </a:r>
          </a:p>
        </p:txBody>
      </p:sp>
      <p:pic>
        <p:nvPicPr>
          <p:cNvPr id="18" name="图片 17" descr="图片1.png"/>
          <p:cNvPicPr>
            <a:picLocks noChangeAspect="1"/>
          </p:cNvPicPr>
          <p:nvPr/>
        </p:nvPicPr>
        <p:blipFill>
          <a:blip r:embed="rId2" cstate="print"/>
          <a:stretch>
            <a:fillRect/>
          </a:stretch>
        </p:blipFill>
        <p:spPr>
          <a:xfrm>
            <a:off x="-12049" y="-24"/>
            <a:ext cx="4083983" cy="1164240"/>
          </a:xfrm>
          <a:prstGeom prst="rect">
            <a:avLst/>
          </a:prstGeom>
        </p:spPr>
      </p:pic>
      <p:pic>
        <p:nvPicPr>
          <p:cNvPr id="9"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3365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786314" y="5857892"/>
            <a:ext cx="546099" cy="584775"/>
          </a:xfrm>
          <a:prstGeom prst="rect">
            <a:avLst/>
          </a:prstGeom>
          <a:noFill/>
        </p:spPr>
        <p:txBody>
          <a:bodyPr wrap="square" rtlCol="0">
            <a:spAutoFit/>
          </a:bodyPr>
          <a:lstStyle/>
          <a:p>
            <a:endParaRPr lang="zh-CN" altLang="en-US" dirty="0"/>
          </a:p>
        </p:txBody>
      </p:sp>
      <p:sp>
        <p:nvSpPr>
          <p:cNvPr id="12" name="Rectangle 12"/>
          <p:cNvSpPr>
            <a:spLocks noChangeArrowheads="1"/>
          </p:cNvSpPr>
          <p:nvPr/>
        </p:nvSpPr>
        <p:spPr bwMode="auto">
          <a:xfrm>
            <a:off x="2303749" y="1660524"/>
            <a:ext cx="3768450" cy="523220"/>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800" dirty="0">
                <a:latin typeface="Helvetica"/>
                <a:cs typeface="Arial" charset="0"/>
              </a:rPr>
              <a:t>Opening  part</a:t>
            </a:r>
            <a:endParaRPr lang="zh-CN" altLang="en-US" sz="2800" dirty="0">
              <a:latin typeface="Helvetica"/>
              <a:cs typeface="Arial" charset="0"/>
            </a:endParaRPr>
          </a:p>
        </p:txBody>
      </p:sp>
      <p:sp>
        <p:nvSpPr>
          <p:cNvPr id="13" name="Rectangle 12"/>
          <p:cNvSpPr>
            <a:spLocks noChangeArrowheads="1"/>
          </p:cNvSpPr>
          <p:nvPr/>
        </p:nvSpPr>
        <p:spPr bwMode="auto">
          <a:xfrm>
            <a:off x="2303749" y="3500438"/>
            <a:ext cx="3768449" cy="523220"/>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800" dirty="0">
                <a:latin typeface="Helvetica"/>
                <a:cs typeface="Arial" charset="0"/>
              </a:rPr>
              <a:t>Advice</a:t>
            </a:r>
            <a:endParaRPr lang="zh-CN" altLang="en-US" sz="2800" dirty="0">
              <a:latin typeface="Helvetica"/>
              <a:cs typeface="Arial" charset="0"/>
            </a:endParaRPr>
          </a:p>
        </p:txBody>
      </p:sp>
      <p:sp>
        <p:nvSpPr>
          <p:cNvPr id="15" name="下箭头 14"/>
          <p:cNvSpPr/>
          <p:nvPr/>
        </p:nvSpPr>
        <p:spPr>
          <a:xfrm>
            <a:off x="3929058" y="2428868"/>
            <a:ext cx="646362" cy="72122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20"/>
          <p:cNvSpPr/>
          <p:nvPr/>
        </p:nvSpPr>
        <p:spPr>
          <a:xfrm>
            <a:off x="3925638" y="4166534"/>
            <a:ext cx="646362" cy="834102"/>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ctangle 12"/>
          <p:cNvSpPr>
            <a:spLocks noChangeArrowheads="1"/>
          </p:cNvSpPr>
          <p:nvPr/>
        </p:nvSpPr>
        <p:spPr bwMode="auto">
          <a:xfrm>
            <a:off x="2303749" y="5120358"/>
            <a:ext cx="4104456" cy="523220"/>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800" dirty="0">
                <a:latin typeface="Helvetica"/>
                <a:cs typeface="Arial" charset="0"/>
              </a:rPr>
              <a:t>Concluding part</a:t>
            </a:r>
          </a:p>
        </p:txBody>
      </p:sp>
      <p:sp>
        <p:nvSpPr>
          <p:cNvPr id="18" name="矩形 17"/>
          <p:cNvSpPr/>
          <p:nvPr/>
        </p:nvSpPr>
        <p:spPr>
          <a:xfrm>
            <a:off x="4085682" y="681319"/>
            <a:ext cx="3486714"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Structure of the text</a:t>
            </a:r>
          </a:p>
        </p:txBody>
      </p:sp>
      <p:pic>
        <p:nvPicPr>
          <p:cNvPr id="19" name="图片 18" descr="图片1.png"/>
          <p:cNvPicPr>
            <a:picLocks noChangeAspect="1"/>
          </p:cNvPicPr>
          <p:nvPr/>
        </p:nvPicPr>
        <p:blipFill>
          <a:blip r:embed="rId2" cstate="print"/>
          <a:stretch>
            <a:fillRect/>
          </a:stretch>
        </p:blipFill>
        <p:spPr>
          <a:xfrm>
            <a:off x="-12049" y="-24"/>
            <a:ext cx="4083983" cy="1164240"/>
          </a:xfrm>
          <a:prstGeom prst="rect">
            <a:avLst/>
          </a:prstGeom>
        </p:spPr>
      </p:pic>
      <p:pic>
        <p:nvPicPr>
          <p:cNvPr id="10"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955824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5"/>
          <p:cNvPicPr>
            <a:picLocks noChangeAspect="1" noChangeArrowheads="1"/>
          </p:cNvPicPr>
          <p:nvPr/>
        </p:nvPicPr>
        <p:blipFill>
          <a:blip r:embed="rId3" cstate="print"/>
          <a:srcRect/>
          <a:stretch>
            <a:fillRect/>
          </a:stretch>
        </p:blipFill>
        <p:spPr bwMode="auto">
          <a:xfrm>
            <a:off x="0" y="1428736"/>
            <a:ext cx="8821738" cy="5302748"/>
          </a:xfrm>
          <a:prstGeom prst="rect">
            <a:avLst/>
          </a:prstGeom>
          <a:noFill/>
          <a:ln w="9525">
            <a:noFill/>
            <a:miter lim="800000"/>
            <a:headEnd/>
            <a:tailEnd/>
          </a:ln>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1258888" y="2397949"/>
            <a:ext cx="6313508" cy="369332"/>
          </a:xfrm>
          <a:prstGeom prst="rect">
            <a:avLst/>
          </a:prstGeom>
        </p:spPr>
        <p:txBody>
          <a:bodyPr wrap="square">
            <a:spAutoFit/>
          </a:bodyPr>
          <a:lstStyle/>
          <a:p>
            <a:pPr eaLnBrk="0" hangingPunct="0">
              <a:defRPr/>
            </a:pPr>
            <a:endParaRPr lang="en-US" altLang="zh-CN" sz="1800" b="1" dirty="0">
              <a:solidFill>
                <a:srgbClr val="0070C0"/>
              </a:solidFill>
              <a:latin typeface="Helvetica"/>
              <a:ea typeface="Helvetica Neue"/>
              <a:cs typeface="Helvetica Neue"/>
            </a:endParaRPr>
          </a:p>
        </p:txBody>
      </p:sp>
      <p:sp>
        <p:nvSpPr>
          <p:cNvPr id="20" name="矩形 19"/>
          <p:cNvSpPr/>
          <p:nvPr/>
        </p:nvSpPr>
        <p:spPr>
          <a:xfrm>
            <a:off x="1000115" y="2214554"/>
            <a:ext cx="5929339" cy="3717171"/>
          </a:xfrm>
          <a:prstGeom prst="rect">
            <a:avLst/>
          </a:prstGeom>
        </p:spPr>
        <p:txBody>
          <a:bodyPr wrap="square">
            <a:spAutoFit/>
          </a:bodyPr>
          <a:lstStyle/>
          <a:p>
            <a:pPr algn="just">
              <a:lnSpc>
                <a:spcPct val="110000"/>
              </a:lnSpc>
              <a:defRPr/>
            </a:pPr>
            <a:r>
              <a:rPr kumimoji="1" lang="en-US" altLang="zh-CN" sz="2400" dirty="0">
                <a:solidFill>
                  <a:srgbClr val="0070C0"/>
                </a:solidFill>
                <a:latin typeface="Helvetica"/>
              </a:rPr>
              <a:t>Toward a Brighter Future for All</a:t>
            </a:r>
          </a:p>
          <a:p>
            <a:pPr algn="just">
              <a:lnSpc>
                <a:spcPct val="110000"/>
              </a:lnSpc>
              <a:defRPr/>
            </a:pPr>
            <a:r>
              <a:rPr kumimoji="1" lang="en-US" altLang="zh-CN" sz="2400" dirty="0">
                <a:latin typeface="Helvetica"/>
              </a:rPr>
              <a:t>Good afternoon! As president of the university, I am proud to ___________ you to this university. Your current achievement is the __________ of years of hard work. Here, you may encounter things you do not expect. But remember: Your future success is built on a solid ____________ of the past. </a:t>
            </a:r>
          </a:p>
        </p:txBody>
      </p:sp>
      <p:sp>
        <p:nvSpPr>
          <p:cNvPr id="13" name="Text Box 50"/>
          <p:cNvSpPr txBox="1">
            <a:spLocks noChangeArrowheads="1"/>
          </p:cNvSpPr>
          <p:nvPr/>
        </p:nvSpPr>
        <p:spPr bwMode="auto">
          <a:xfrm>
            <a:off x="5400694" y="2988230"/>
            <a:ext cx="1885950"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a:solidFill>
                  <a:srgbClr val="0070C0"/>
                </a:solidFill>
                <a:latin typeface="Helvetica"/>
              </a:rPr>
              <a:t>welcome</a:t>
            </a:r>
          </a:p>
        </p:txBody>
      </p:sp>
      <p:sp>
        <p:nvSpPr>
          <p:cNvPr id="14" name="Text Box 50"/>
          <p:cNvSpPr txBox="1">
            <a:spLocks noChangeArrowheads="1"/>
          </p:cNvSpPr>
          <p:nvPr/>
        </p:nvSpPr>
        <p:spPr bwMode="auto">
          <a:xfrm>
            <a:off x="4084623" y="3845486"/>
            <a:ext cx="2130451"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dirty="0">
                <a:solidFill>
                  <a:srgbClr val="C00000"/>
                </a:solidFill>
                <a:latin typeface="Helvetica"/>
                <a:ea typeface="宋体" pitchFamily="2" charset="-122"/>
              </a:rPr>
              <a:t> </a:t>
            </a:r>
            <a:r>
              <a:rPr kumimoji="1" lang="en-US" altLang="zh-CN" sz="2400" dirty="0">
                <a:solidFill>
                  <a:srgbClr val="0070C0"/>
                </a:solidFill>
                <a:latin typeface="Helvetica"/>
              </a:rPr>
              <a:t>triumph</a:t>
            </a:r>
          </a:p>
        </p:txBody>
      </p:sp>
      <p:sp>
        <p:nvSpPr>
          <p:cNvPr id="15" name="Text Box 50"/>
          <p:cNvSpPr txBox="1">
            <a:spLocks noChangeArrowheads="1"/>
          </p:cNvSpPr>
          <p:nvPr/>
        </p:nvSpPr>
        <p:spPr bwMode="auto">
          <a:xfrm rot="10800000" flipV="1">
            <a:off x="1357290" y="5417122"/>
            <a:ext cx="1785950"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a:solidFill>
                  <a:srgbClr val="0070C0"/>
                </a:solidFill>
                <a:latin typeface="Helvetica"/>
              </a:rPr>
              <a:t>foundation</a:t>
            </a:r>
          </a:p>
        </p:txBody>
      </p:sp>
      <p:sp>
        <p:nvSpPr>
          <p:cNvPr id="21" name="矩形 20"/>
          <p:cNvSpPr/>
          <p:nvPr/>
        </p:nvSpPr>
        <p:spPr>
          <a:xfrm>
            <a:off x="4014244" y="609881"/>
            <a:ext cx="3486714"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Summary of the text</a:t>
            </a:r>
          </a:p>
        </p:txBody>
      </p:sp>
      <p:pic>
        <p:nvPicPr>
          <p:cNvPr id="17" name="图片 16" descr="图片1.png"/>
          <p:cNvPicPr>
            <a:picLocks noChangeAspect="1"/>
          </p:cNvPicPr>
          <p:nvPr/>
        </p:nvPicPr>
        <p:blipFill>
          <a:blip r:embed="rId4" cstate="print"/>
          <a:stretch>
            <a:fillRect/>
          </a:stretch>
        </p:blipFill>
        <p:spPr>
          <a:xfrm>
            <a:off x="-12049" y="-24"/>
            <a:ext cx="4083983" cy="1164240"/>
          </a:xfrm>
          <a:prstGeom prst="rect">
            <a:avLst/>
          </a:prstGeom>
        </p:spPr>
      </p:pic>
      <p:pic>
        <p:nvPicPr>
          <p:cNvPr id="12"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图片 15" descr="图片19.png"/>
          <p:cNvPicPr>
            <a:picLocks noChangeAspect="1"/>
          </p:cNvPicPr>
          <p:nvPr/>
        </p:nvPicPr>
        <p:blipFill>
          <a:blip r:embed="rId7" cstate="print">
            <a:clrChange>
              <a:clrFrom>
                <a:srgbClr val="000000">
                  <a:alpha val="0"/>
                </a:srgbClr>
              </a:clrFrom>
              <a:clrTo>
                <a:srgbClr val="000000">
                  <a:alpha val="0"/>
                </a:srgbClr>
              </a:clrTo>
            </a:clrChange>
          </a:blip>
          <a:stretch>
            <a:fillRect/>
          </a:stretch>
        </p:blipFill>
        <p:spPr>
          <a:xfrm>
            <a:off x="6777950" y="5733963"/>
            <a:ext cx="743651" cy="390112"/>
          </a:xfrm>
          <a:prstGeom prst="rect">
            <a:avLst/>
          </a:prstGeom>
        </p:spPr>
      </p:pic>
    </p:spTree>
    <p:extLst>
      <p:ext uri="{BB962C8B-B14F-4D97-AF65-F5344CB8AC3E}">
        <p14:creationId xmlns:p14="http://schemas.microsoft.com/office/powerpoint/2010/main" val="350113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5"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5"/>
          <p:cNvPicPr>
            <a:picLocks noChangeAspect="1" noChangeArrowheads="1"/>
          </p:cNvPicPr>
          <p:nvPr/>
        </p:nvPicPr>
        <p:blipFill>
          <a:blip r:embed="rId3" cstate="print"/>
          <a:srcRect/>
          <a:stretch>
            <a:fillRect/>
          </a:stretch>
        </p:blipFill>
        <p:spPr bwMode="auto">
          <a:xfrm>
            <a:off x="149993" y="1214422"/>
            <a:ext cx="8994008" cy="5432465"/>
          </a:xfrm>
          <a:prstGeom prst="rect">
            <a:avLst/>
          </a:prstGeom>
          <a:noFill/>
          <a:ln w="9525" algn="ctr">
            <a:noFill/>
            <a:miter lim="800000"/>
            <a:headEnd/>
            <a:tailEnd/>
          </a:ln>
        </p:spPr>
      </p:pic>
      <p:sp>
        <p:nvSpPr>
          <p:cNvPr id="162818" name="TextBox 19"/>
          <p:cNvSpPr txBox="1">
            <a:spLocks noChangeArrowheads="1"/>
          </p:cNvSpPr>
          <p:nvPr/>
        </p:nvSpPr>
        <p:spPr bwMode="auto">
          <a:xfrm>
            <a:off x="1258888" y="1243037"/>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71768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1258888" y="2186836"/>
            <a:ext cx="6313508" cy="461665"/>
          </a:xfrm>
          <a:prstGeom prst="rect">
            <a:avLst/>
          </a:prstGeom>
        </p:spPr>
        <p:txBody>
          <a:bodyPr wrap="square">
            <a:spAutoFit/>
          </a:bodyPr>
          <a:lstStyle/>
          <a:p>
            <a:pPr eaLnBrk="0" hangingPunct="0">
              <a:defRPr/>
            </a:pPr>
            <a:endParaRPr lang="en-US" altLang="zh-CN" sz="2400" b="1" dirty="0">
              <a:solidFill>
                <a:srgbClr val="0070C0"/>
              </a:solidFill>
              <a:latin typeface="Helvetica"/>
              <a:ea typeface="Helvetica Neue"/>
              <a:cs typeface="Helvetica Neue"/>
            </a:endParaRPr>
          </a:p>
        </p:txBody>
      </p:sp>
      <p:sp>
        <p:nvSpPr>
          <p:cNvPr id="20" name="矩形 19"/>
          <p:cNvSpPr/>
          <p:nvPr/>
        </p:nvSpPr>
        <p:spPr>
          <a:xfrm>
            <a:off x="1241416" y="1717690"/>
            <a:ext cx="5813443" cy="4154984"/>
          </a:xfrm>
          <a:prstGeom prst="rect">
            <a:avLst/>
          </a:prstGeom>
        </p:spPr>
        <p:txBody>
          <a:bodyPr wrap="square">
            <a:spAutoFit/>
          </a:bodyPr>
          <a:lstStyle/>
          <a:p>
            <a:pPr algn="just">
              <a:defRPr/>
            </a:pPr>
            <a:r>
              <a:rPr kumimoji="1" lang="en-US" altLang="zh-CN" sz="2400" dirty="0">
                <a:latin typeface="Helvetica"/>
              </a:rPr>
              <a:t>For you, the next four years will be a time unlike any other. You are provided with great ___________ and the freedom to explore new subjects and ________ new passions. What you need to do is to _________________ this unique experience, and to use your energy and enthusiasm to ______________ of this opportunity. You may also feel _____________ by the wealth of courses available. My advice is:</a:t>
            </a:r>
            <a:endParaRPr kumimoji="1" lang="zh-CN" altLang="en-US" sz="2400" dirty="0">
              <a:latin typeface="Helvetica"/>
            </a:endParaRPr>
          </a:p>
        </p:txBody>
      </p:sp>
      <p:sp>
        <p:nvSpPr>
          <p:cNvPr id="16" name="Text Box 50"/>
          <p:cNvSpPr txBox="1">
            <a:spLocks noChangeArrowheads="1"/>
          </p:cNvSpPr>
          <p:nvPr/>
        </p:nvSpPr>
        <p:spPr bwMode="auto">
          <a:xfrm rot="10800000" flipV="1">
            <a:off x="2401888" y="2488163"/>
            <a:ext cx="1670045"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a:solidFill>
                  <a:srgbClr val="0070C0"/>
                </a:solidFill>
                <a:latin typeface="Helvetica"/>
                <a:ea typeface="宋体" pitchFamily="2" charset="-122"/>
              </a:rPr>
              <a:t>resources</a:t>
            </a:r>
          </a:p>
        </p:txBody>
      </p:sp>
      <p:sp>
        <p:nvSpPr>
          <p:cNvPr id="18" name="Text Box 50"/>
          <p:cNvSpPr txBox="1">
            <a:spLocks noChangeArrowheads="1"/>
          </p:cNvSpPr>
          <p:nvPr/>
        </p:nvSpPr>
        <p:spPr bwMode="auto">
          <a:xfrm>
            <a:off x="4929190" y="2833212"/>
            <a:ext cx="1928823"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a:solidFill>
                  <a:srgbClr val="FFC000"/>
                </a:solidFill>
                <a:latin typeface="Helvetica"/>
                <a:ea typeface="宋体" pitchFamily="2" charset="-122"/>
              </a:rPr>
              <a:t>  </a:t>
            </a:r>
            <a:r>
              <a:rPr kumimoji="1" lang="en-US" altLang="zh-CN" sz="2400" dirty="0">
                <a:solidFill>
                  <a:srgbClr val="0070C0"/>
                </a:solidFill>
                <a:latin typeface="Helvetica"/>
                <a:ea typeface="宋体" pitchFamily="2" charset="-122"/>
              </a:rPr>
              <a:t>pursue</a:t>
            </a:r>
          </a:p>
        </p:txBody>
      </p:sp>
      <p:sp>
        <p:nvSpPr>
          <p:cNvPr id="21" name="Text Box 50"/>
          <p:cNvSpPr txBox="1">
            <a:spLocks noChangeArrowheads="1"/>
          </p:cNvSpPr>
          <p:nvPr/>
        </p:nvSpPr>
        <p:spPr bwMode="auto">
          <a:xfrm>
            <a:off x="1500166" y="3571876"/>
            <a:ext cx="2910416"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a:solidFill>
                  <a:srgbClr val="0070C0"/>
                </a:solidFill>
                <a:latin typeface="Helvetica"/>
                <a:ea typeface="宋体" pitchFamily="2" charset="-122"/>
              </a:rPr>
              <a:t>make the most of </a:t>
            </a:r>
          </a:p>
        </p:txBody>
      </p:sp>
      <p:sp>
        <p:nvSpPr>
          <p:cNvPr id="22" name="Text Box 50"/>
          <p:cNvSpPr txBox="1">
            <a:spLocks noChangeArrowheads="1"/>
          </p:cNvSpPr>
          <p:nvPr/>
        </p:nvSpPr>
        <p:spPr bwMode="auto">
          <a:xfrm rot="10800000" flipV="1">
            <a:off x="3482981" y="4274113"/>
            <a:ext cx="2660655" cy="369333"/>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a:solidFill>
                  <a:srgbClr val="0070C0"/>
                </a:solidFill>
                <a:latin typeface="Helvetica"/>
                <a:ea typeface="宋体" pitchFamily="2" charset="-122"/>
              </a:rPr>
              <a:t>reap the benefits</a:t>
            </a:r>
          </a:p>
        </p:txBody>
      </p:sp>
      <p:sp>
        <p:nvSpPr>
          <p:cNvPr id="23" name="Text Box 50"/>
          <p:cNvSpPr txBox="1">
            <a:spLocks noChangeArrowheads="1"/>
          </p:cNvSpPr>
          <p:nvPr/>
        </p:nvSpPr>
        <p:spPr bwMode="auto">
          <a:xfrm rot="10800000" flipV="1">
            <a:off x="1428729" y="5059931"/>
            <a:ext cx="2109712"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a:solidFill>
                  <a:srgbClr val="0070C0"/>
                </a:solidFill>
                <a:latin typeface="Helvetica"/>
                <a:ea typeface="宋体" pitchFamily="2" charset="-122"/>
              </a:rPr>
              <a:t>overwhelmed</a:t>
            </a:r>
          </a:p>
        </p:txBody>
      </p:sp>
      <p:sp>
        <p:nvSpPr>
          <p:cNvPr id="26" name="矩形 25"/>
          <p:cNvSpPr/>
          <p:nvPr/>
        </p:nvSpPr>
        <p:spPr>
          <a:xfrm>
            <a:off x="4014244" y="609881"/>
            <a:ext cx="3486714"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Summary of the text</a:t>
            </a:r>
          </a:p>
        </p:txBody>
      </p:sp>
      <p:pic>
        <p:nvPicPr>
          <p:cNvPr id="27" name="图片 26" descr="图片1.png"/>
          <p:cNvPicPr>
            <a:picLocks noChangeAspect="1"/>
          </p:cNvPicPr>
          <p:nvPr/>
        </p:nvPicPr>
        <p:blipFill>
          <a:blip r:embed="rId4" cstate="print"/>
          <a:stretch>
            <a:fillRect/>
          </a:stretch>
        </p:blipFill>
        <p:spPr>
          <a:xfrm>
            <a:off x="-12049" y="-24"/>
            <a:ext cx="4083983" cy="1164240"/>
          </a:xfrm>
          <a:prstGeom prst="rect">
            <a:avLst/>
          </a:prstGeom>
        </p:spPr>
      </p:pic>
      <p:pic>
        <p:nvPicPr>
          <p:cNvPr id="14"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图片 14" descr="图片19.png"/>
          <p:cNvPicPr>
            <a:picLocks noChangeAspect="1"/>
          </p:cNvPicPr>
          <p:nvPr/>
        </p:nvPicPr>
        <p:blipFill>
          <a:blip r:embed="rId7" cstate="print">
            <a:clrChange>
              <a:clrFrom>
                <a:srgbClr val="000000">
                  <a:alpha val="0"/>
                </a:srgbClr>
              </a:clrFrom>
              <a:clrTo>
                <a:srgbClr val="000000">
                  <a:alpha val="0"/>
                </a:srgbClr>
              </a:clrTo>
            </a:clrChange>
          </a:blip>
          <a:stretch>
            <a:fillRect/>
          </a:stretch>
        </p:blipFill>
        <p:spPr>
          <a:xfrm>
            <a:off x="6777950" y="5733963"/>
            <a:ext cx="743651" cy="390112"/>
          </a:xfrm>
          <a:prstGeom prst="rect">
            <a:avLst/>
          </a:prstGeom>
        </p:spPr>
      </p:pic>
    </p:spTree>
    <p:extLst>
      <p:ext uri="{BB962C8B-B14F-4D97-AF65-F5344CB8AC3E}">
        <p14:creationId xmlns:p14="http://schemas.microsoft.com/office/powerpoint/2010/main" val="215112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8" grpId="0" autoUpdateAnimBg="0"/>
      <p:bldP spid="21" grpId="0" autoUpdateAnimBg="0"/>
      <p:bldP spid="22" grpId="0" autoUpdateAnimBg="0"/>
      <p:bldP spid="23"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5"/>
          <p:cNvPicPr>
            <a:picLocks noChangeAspect="1" noChangeArrowheads="1"/>
          </p:cNvPicPr>
          <p:nvPr/>
        </p:nvPicPr>
        <p:blipFill>
          <a:blip r:embed="rId3" cstate="print"/>
          <a:srcRect/>
          <a:stretch>
            <a:fillRect/>
          </a:stretch>
        </p:blipFill>
        <p:spPr bwMode="auto">
          <a:xfrm>
            <a:off x="142844" y="1327150"/>
            <a:ext cx="8786874" cy="5552648"/>
          </a:xfrm>
          <a:prstGeom prst="rect">
            <a:avLst/>
          </a:prstGeom>
          <a:noFill/>
          <a:ln w="9525" algn="ctr">
            <a:noFill/>
            <a:miter lim="800000"/>
            <a:headEnd/>
            <a:tailEnd/>
          </a:ln>
        </p:spPr>
      </p:pic>
      <p:sp>
        <p:nvSpPr>
          <p:cNvPr id="162818" name="TextBox 19"/>
          <p:cNvSpPr txBox="1">
            <a:spLocks noChangeArrowheads="1"/>
          </p:cNvSpPr>
          <p:nvPr/>
        </p:nvSpPr>
        <p:spPr bwMode="auto">
          <a:xfrm>
            <a:off x="1861584" y="1571612"/>
            <a:ext cx="1800225" cy="461665"/>
          </a:xfrm>
          <a:prstGeom prst="rect">
            <a:avLst/>
          </a:prstGeom>
          <a:noFill/>
          <a:ln w="9525">
            <a:noFill/>
            <a:miter lim="800000"/>
            <a:headEnd/>
            <a:tailEnd/>
          </a:ln>
        </p:spPr>
        <p:txBody>
          <a:bodyPr>
            <a:spAutoFit/>
          </a:bodyPr>
          <a:lstStyle/>
          <a:p>
            <a:endParaRPr lang="zh-CN" altLang="en-US" sz="2400" b="1" dirty="0">
              <a:latin typeface="Helvetica"/>
              <a:ea typeface="Helvetica Neue"/>
              <a:cs typeface="Helvetica Neue"/>
            </a:endParaRPr>
          </a:p>
        </p:txBody>
      </p:sp>
      <p:sp>
        <p:nvSpPr>
          <p:cNvPr id="11" name="Rectangle 10"/>
          <p:cNvSpPr/>
          <p:nvPr/>
        </p:nvSpPr>
        <p:spPr>
          <a:xfrm>
            <a:off x="642910" y="184623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zh-CN" altLang="en-US" sz="2400" dirty="0">
              <a:latin typeface="Helvetica"/>
            </a:endParaRPr>
          </a:p>
        </p:txBody>
      </p:sp>
      <p:sp>
        <p:nvSpPr>
          <p:cNvPr id="19" name="矩形 18"/>
          <p:cNvSpPr/>
          <p:nvPr/>
        </p:nvSpPr>
        <p:spPr>
          <a:xfrm>
            <a:off x="1134508" y="2315386"/>
            <a:ext cx="6313508" cy="461665"/>
          </a:xfrm>
          <a:prstGeom prst="rect">
            <a:avLst/>
          </a:prstGeom>
        </p:spPr>
        <p:txBody>
          <a:bodyPr wrap="square">
            <a:spAutoFit/>
          </a:bodyPr>
          <a:lstStyle/>
          <a:p>
            <a:pPr eaLnBrk="0" hangingPunct="0">
              <a:defRPr/>
            </a:pPr>
            <a:endParaRPr lang="en-US" altLang="zh-CN" sz="2400" b="1" dirty="0">
              <a:solidFill>
                <a:srgbClr val="0070C0"/>
              </a:solidFill>
              <a:latin typeface="Helvetica"/>
              <a:ea typeface="Helvetica Neue"/>
              <a:cs typeface="Helvetica Neue"/>
            </a:endParaRPr>
          </a:p>
        </p:txBody>
      </p:sp>
      <p:sp>
        <p:nvSpPr>
          <p:cNvPr id="20" name="矩形 19"/>
          <p:cNvSpPr/>
          <p:nvPr/>
        </p:nvSpPr>
        <p:spPr>
          <a:xfrm>
            <a:off x="1134508" y="1846240"/>
            <a:ext cx="5983283" cy="4154984"/>
          </a:xfrm>
          <a:prstGeom prst="rect">
            <a:avLst/>
          </a:prstGeom>
        </p:spPr>
        <p:txBody>
          <a:bodyPr wrap="square">
            <a:spAutoFit/>
          </a:bodyPr>
          <a:lstStyle/>
          <a:p>
            <a:pPr algn="just">
              <a:defRPr/>
            </a:pPr>
            <a:r>
              <a:rPr kumimoji="1" lang="en-US" altLang="zh-CN" sz="2400" dirty="0">
                <a:latin typeface="Helvetica"/>
              </a:rPr>
              <a:t>____________ yourself! You should _______ new subjects, cultivate new interests, and pursue new passions. Besides, there also may be many _____________ experiences as well as pleasant ones here at the university. But the latter will ___________ the former. All of them will become valuable lessons to _______ your lives. So, get ready to meet these new experiences optimistically. At last, with ______________  opportunities</a:t>
            </a:r>
            <a:endParaRPr kumimoji="1" lang="zh-CN" altLang="en-US" sz="2400" dirty="0">
              <a:latin typeface="Helvetica"/>
            </a:endParaRPr>
          </a:p>
        </p:txBody>
      </p:sp>
      <p:sp>
        <p:nvSpPr>
          <p:cNvPr id="23" name="Text Box 50"/>
          <p:cNvSpPr txBox="1">
            <a:spLocks noChangeArrowheads="1"/>
          </p:cNvSpPr>
          <p:nvPr/>
        </p:nvSpPr>
        <p:spPr bwMode="auto">
          <a:xfrm rot="10800000" flipV="1">
            <a:off x="2714613" y="5488562"/>
            <a:ext cx="2161636"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a:solidFill>
                  <a:srgbClr val="0070C0"/>
                </a:solidFill>
                <a:latin typeface="Helvetica"/>
                <a:ea typeface="宋体" pitchFamily="2" charset="-122"/>
              </a:rPr>
              <a:t>overwhelmed</a:t>
            </a:r>
            <a:r>
              <a:rPr kumimoji="1" lang="en-US" altLang="zh-CN" sz="2400" dirty="0">
                <a:solidFill>
                  <a:srgbClr val="FFC000"/>
                </a:solidFill>
                <a:latin typeface="Helvetica"/>
                <a:ea typeface="宋体" pitchFamily="2" charset="-122"/>
              </a:rPr>
              <a:t> </a:t>
            </a:r>
          </a:p>
        </p:txBody>
      </p:sp>
      <p:sp>
        <p:nvSpPr>
          <p:cNvPr id="24" name="Text Box 50"/>
          <p:cNvSpPr txBox="1">
            <a:spLocks noChangeArrowheads="1"/>
          </p:cNvSpPr>
          <p:nvPr/>
        </p:nvSpPr>
        <p:spPr bwMode="auto">
          <a:xfrm rot="10800000" flipV="1">
            <a:off x="1285853" y="1857364"/>
            <a:ext cx="2189655"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a:solidFill>
                  <a:srgbClr val="0070C0"/>
                </a:solidFill>
                <a:latin typeface="Helvetica"/>
                <a:ea typeface="宋体" pitchFamily="2" charset="-122"/>
              </a:rPr>
              <a:t>Challenge</a:t>
            </a:r>
          </a:p>
        </p:txBody>
      </p:sp>
      <p:sp>
        <p:nvSpPr>
          <p:cNvPr id="25" name="Text Box 50"/>
          <p:cNvSpPr txBox="1">
            <a:spLocks noChangeArrowheads="1"/>
          </p:cNvSpPr>
          <p:nvPr/>
        </p:nvSpPr>
        <p:spPr bwMode="auto">
          <a:xfrm rot="10800000" flipV="1">
            <a:off x="1285878" y="2226697"/>
            <a:ext cx="1643048" cy="369333"/>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a:solidFill>
                  <a:srgbClr val="0070C0"/>
                </a:solidFill>
                <a:latin typeface="Helvetica"/>
                <a:ea typeface="宋体" pitchFamily="2" charset="-122"/>
              </a:rPr>
              <a:t>sample</a:t>
            </a:r>
          </a:p>
        </p:txBody>
      </p:sp>
      <p:sp>
        <p:nvSpPr>
          <p:cNvPr id="26" name="Text Box 50"/>
          <p:cNvSpPr txBox="1">
            <a:spLocks noChangeArrowheads="1"/>
          </p:cNvSpPr>
          <p:nvPr/>
        </p:nvSpPr>
        <p:spPr bwMode="auto">
          <a:xfrm rot="10800000" flipV="1">
            <a:off x="1453651" y="3286124"/>
            <a:ext cx="2046779"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a:solidFill>
                  <a:srgbClr val="0070C0"/>
                </a:solidFill>
                <a:latin typeface="Helvetica"/>
                <a:ea typeface="宋体" pitchFamily="2" charset="-122"/>
              </a:rPr>
              <a:t>unpleasant</a:t>
            </a:r>
            <a:r>
              <a:rPr kumimoji="1" lang="en-US" altLang="zh-CN" sz="2400" dirty="0">
                <a:solidFill>
                  <a:srgbClr val="FFC000"/>
                </a:solidFill>
                <a:latin typeface="Helvetica"/>
                <a:ea typeface="宋体" pitchFamily="2" charset="-122"/>
              </a:rPr>
              <a:t> </a:t>
            </a:r>
          </a:p>
        </p:txBody>
      </p:sp>
      <p:sp>
        <p:nvSpPr>
          <p:cNvPr id="27" name="Text Box 50"/>
          <p:cNvSpPr txBox="1">
            <a:spLocks noChangeArrowheads="1"/>
          </p:cNvSpPr>
          <p:nvPr/>
        </p:nvSpPr>
        <p:spPr bwMode="auto">
          <a:xfrm>
            <a:off x="3357552" y="4071942"/>
            <a:ext cx="1785952"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a:solidFill>
                  <a:srgbClr val="0070C0"/>
                </a:solidFill>
                <a:latin typeface="Helvetica"/>
                <a:ea typeface="宋体" pitchFamily="2" charset="-122"/>
              </a:rPr>
              <a:t>outweigh</a:t>
            </a:r>
          </a:p>
        </p:txBody>
      </p:sp>
      <p:sp>
        <p:nvSpPr>
          <p:cNvPr id="28" name="Text Box 50"/>
          <p:cNvSpPr txBox="1">
            <a:spLocks noChangeArrowheads="1"/>
          </p:cNvSpPr>
          <p:nvPr/>
        </p:nvSpPr>
        <p:spPr bwMode="auto">
          <a:xfrm>
            <a:off x="1446199" y="4810606"/>
            <a:ext cx="1339851"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a:solidFill>
                  <a:srgbClr val="0070C0"/>
                </a:solidFill>
                <a:latin typeface="Helvetica"/>
                <a:ea typeface="宋体" pitchFamily="2" charset="-122"/>
              </a:rPr>
              <a:t>enrich</a:t>
            </a:r>
          </a:p>
        </p:txBody>
      </p:sp>
      <p:sp>
        <p:nvSpPr>
          <p:cNvPr id="22" name="矩形 21"/>
          <p:cNvSpPr/>
          <p:nvPr/>
        </p:nvSpPr>
        <p:spPr>
          <a:xfrm>
            <a:off x="4014244" y="609881"/>
            <a:ext cx="3486714"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Summary of the text</a:t>
            </a:r>
          </a:p>
        </p:txBody>
      </p:sp>
      <p:pic>
        <p:nvPicPr>
          <p:cNvPr id="29" name="图片 28" descr="图片1.png"/>
          <p:cNvPicPr>
            <a:picLocks noChangeAspect="1"/>
          </p:cNvPicPr>
          <p:nvPr/>
        </p:nvPicPr>
        <p:blipFill>
          <a:blip r:embed="rId4" cstate="print"/>
          <a:stretch>
            <a:fillRect/>
          </a:stretch>
        </p:blipFill>
        <p:spPr>
          <a:xfrm>
            <a:off x="-12049" y="-24"/>
            <a:ext cx="4083983" cy="1164240"/>
          </a:xfrm>
          <a:prstGeom prst="rect">
            <a:avLst/>
          </a:prstGeom>
        </p:spPr>
      </p:pic>
      <p:pic>
        <p:nvPicPr>
          <p:cNvPr id="15"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图片 15" descr="图片19.png"/>
          <p:cNvPicPr>
            <a:picLocks noChangeAspect="1"/>
          </p:cNvPicPr>
          <p:nvPr/>
        </p:nvPicPr>
        <p:blipFill>
          <a:blip r:embed="rId7" cstate="print">
            <a:clrChange>
              <a:clrFrom>
                <a:srgbClr val="000000">
                  <a:alpha val="0"/>
                </a:srgbClr>
              </a:clrFrom>
              <a:clrTo>
                <a:srgbClr val="000000">
                  <a:alpha val="0"/>
                </a:srgbClr>
              </a:clrTo>
            </a:clrChange>
          </a:blip>
          <a:stretch>
            <a:fillRect/>
          </a:stretch>
        </p:blipFill>
        <p:spPr>
          <a:xfrm>
            <a:off x="6777950" y="5824970"/>
            <a:ext cx="743651" cy="390112"/>
          </a:xfrm>
          <a:prstGeom prst="rect">
            <a:avLst/>
          </a:prstGeom>
        </p:spPr>
      </p:pic>
    </p:spTree>
    <p:extLst>
      <p:ext uri="{BB962C8B-B14F-4D97-AF65-F5344CB8AC3E}">
        <p14:creationId xmlns:p14="http://schemas.microsoft.com/office/powerpoint/2010/main" val="73238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utoUpdateAnimBg="0"/>
      <p:bldP spid="25" grpId="0" autoUpdateAnimBg="0"/>
      <p:bldP spid="26" grpId="0" autoUpdateAnimBg="0"/>
      <p:bldP spid="27" grpId="0" autoUpdateAnimBg="0"/>
      <p:bldP spid="28"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5"/>
          <p:cNvPicPr>
            <a:picLocks noChangeAspect="1" noChangeArrowheads="1"/>
          </p:cNvPicPr>
          <p:nvPr/>
        </p:nvPicPr>
        <p:blipFill>
          <a:blip r:embed="rId3" cstate="print"/>
          <a:srcRect/>
          <a:stretch>
            <a:fillRect/>
          </a:stretch>
        </p:blipFill>
        <p:spPr bwMode="auto">
          <a:xfrm>
            <a:off x="12616" y="1327150"/>
            <a:ext cx="9131384" cy="5552648"/>
          </a:xfrm>
          <a:prstGeom prst="rect">
            <a:avLst/>
          </a:prstGeom>
          <a:noFill/>
          <a:ln w="9525" algn="ctr">
            <a:noFill/>
            <a:miter lim="800000"/>
            <a:headEnd/>
            <a:tailEnd/>
          </a:ln>
        </p:spPr>
      </p:pic>
      <p:sp>
        <p:nvSpPr>
          <p:cNvPr id="162818" name="TextBox 19"/>
          <p:cNvSpPr txBox="1">
            <a:spLocks noChangeArrowheads="1"/>
          </p:cNvSpPr>
          <p:nvPr/>
        </p:nvSpPr>
        <p:spPr bwMode="auto">
          <a:xfrm>
            <a:off x="1985964" y="1654175"/>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910166"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2400" dirty="0">
              <a:latin typeface="Helvetica"/>
            </a:endParaRPr>
          </a:p>
        </p:txBody>
      </p:sp>
      <p:sp>
        <p:nvSpPr>
          <p:cNvPr id="19" name="矩形 18"/>
          <p:cNvSpPr/>
          <p:nvPr/>
        </p:nvSpPr>
        <p:spPr>
          <a:xfrm>
            <a:off x="1401764" y="2397949"/>
            <a:ext cx="6313508" cy="461665"/>
          </a:xfrm>
          <a:prstGeom prst="rect">
            <a:avLst/>
          </a:prstGeom>
        </p:spPr>
        <p:txBody>
          <a:bodyPr wrap="square">
            <a:spAutoFit/>
          </a:bodyPr>
          <a:lstStyle/>
          <a:p>
            <a:pPr eaLnBrk="0" hangingPunct="0">
              <a:defRPr/>
            </a:pPr>
            <a:endParaRPr lang="en-US" altLang="zh-CN" sz="2400" b="1" dirty="0">
              <a:solidFill>
                <a:srgbClr val="0070C0"/>
              </a:solidFill>
              <a:latin typeface="Helvetica"/>
              <a:ea typeface="Helvetica Neue"/>
              <a:cs typeface="Helvetica Neue"/>
            </a:endParaRPr>
          </a:p>
        </p:txBody>
      </p:sp>
      <p:sp>
        <p:nvSpPr>
          <p:cNvPr id="20" name="矩形 19"/>
          <p:cNvSpPr/>
          <p:nvPr/>
        </p:nvSpPr>
        <p:spPr>
          <a:xfrm>
            <a:off x="910166" y="2054225"/>
            <a:ext cx="6474881" cy="4154984"/>
          </a:xfrm>
          <a:prstGeom prst="rect">
            <a:avLst/>
          </a:prstGeom>
        </p:spPr>
        <p:txBody>
          <a:bodyPr wrap="square">
            <a:spAutoFit/>
          </a:bodyPr>
          <a:lstStyle/>
          <a:p>
            <a:pPr algn="just">
              <a:lnSpc>
                <a:spcPct val="110000"/>
              </a:lnSpc>
              <a:defRPr/>
            </a:pPr>
            <a:r>
              <a:rPr kumimoji="1" lang="en-US" altLang="zh-CN" sz="2400" dirty="0">
                <a:latin typeface="Helvetica"/>
              </a:rPr>
              <a:t> there also come _________________. You should bear the expectations and responsibilities as you __________ and pass on the spirit of hard work, and _________ and transmit knowledge.</a:t>
            </a:r>
          </a:p>
          <a:p>
            <a:pPr algn="just">
              <a:lnSpc>
                <a:spcPct val="110000"/>
              </a:lnSpc>
              <a:defRPr/>
            </a:pPr>
            <a:r>
              <a:rPr kumimoji="1" lang="en-US" altLang="zh-CN" sz="2400" dirty="0">
                <a:latin typeface="Helvetica"/>
              </a:rPr>
              <a:t>    We take ___________ in the many opportunities you will find here and in the responsibilities you will carry as __________ of your communities, your country, and the world. Welcome!</a:t>
            </a:r>
            <a:endParaRPr kumimoji="1" lang="zh-CN" altLang="en-US" sz="2400" dirty="0">
              <a:latin typeface="Helvetica"/>
            </a:endParaRPr>
          </a:p>
        </p:txBody>
      </p:sp>
      <p:sp>
        <p:nvSpPr>
          <p:cNvPr id="18" name="Text Box 50"/>
          <p:cNvSpPr txBox="1">
            <a:spLocks noChangeArrowheads="1"/>
          </p:cNvSpPr>
          <p:nvPr/>
        </p:nvSpPr>
        <p:spPr bwMode="auto">
          <a:xfrm>
            <a:off x="4143372" y="2028617"/>
            <a:ext cx="4429156"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a:solidFill>
                  <a:srgbClr val="0070C0"/>
                </a:solidFill>
                <a:latin typeface="Helvetica"/>
                <a:ea typeface="宋体" pitchFamily="2" charset="-122"/>
              </a:rPr>
              <a:t>responsibilities</a:t>
            </a:r>
          </a:p>
        </p:txBody>
      </p:sp>
      <p:sp>
        <p:nvSpPr>
          <p:cNvPr id="21" name="Text Box 50"/>
          <p:cNvSpPr txBox="1">
            <a:spLocks noChangeArrowheads="1"/>
          </p:cNvSpPr>
          <p:nvPr/>
        </p:nvSpPr>
        <p:spPr bwMode="auto">
          <a:xfrm>
            <a:off x="4624936" y="2859614"/>
            <a:ext cx="1947328"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a:solidFill>
                  <a:srgbClr val="0070C0"/>
                </a:solidFill>
                <a:latin typeface="Helvetica"/>
                <a:ea typeface="宋体" pitchFamily="2" charset="-122"/>
              </a:rPr>
              <a:t>inherit</a:t>
            </a:r>
          </a:p>
        </p:txBody>
      </p:sp>
      <p:sp>
        <p:nvSpPr>
          <p:cNvPr id="22" name="Text Box 50"/>
          <p:cNvSpPr txBox="1">
            <a:spLocks noChangeArrowheads="1"/>
          </p:cNvSpPr>
          <p:nvPr/>
        </p:nvSpPr>
        <p:spPr bwMode="auto">
          <a:xfrm rot="10800000" flipV="1">
            <a:off x="5357818" y="3273982"/>
            <a:ext cx="1947328"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a:solidFill>
                  <a:srgbClr val="0070C0"/>
                </a:solidFill>
                <a:latin typeface="Helvetica"/>
                <a:ea typeface="宋体" pitchFamily="2" charset="-122"/>
              </a:rPr>
              <a:t>acquire</a:t>
            </a:r>
          </a:p>
        </p:txBody>
      </p:sp>
      <p:sp>
        <p:nvSpPr>
          <p:cNvPr id="29" name="Text Box 50"/>
          <p:cNvSpPr txBox="1">
            <a:spLocks noChangeArrowheads="1"/>
          </p:cNvSpPr>
          <p:nvPr/>
        </p:nvSpPr>
        <p:spPr bwMode="auto">
          <a:xfrm>
            <a:off x="3286116" y="4071942"/>
            <a:ext cx="2000265"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a:solidFill>
                  <a:srgbClr val="0070C0"/>
                </a:solidFill>
                <a:latin typeface="Helvetica"/>
                <a:ea typeface="宋体" pitchFamily="2" charset="-122"/>
              </a:rPr>
              <a:t>pleasure</a:t>
            </a:r>
          </a:p>
        </p:txBody>
      </p:sp>
      <p:sp>
        <p:nvSpPr>
          <p:cNvPr id="31" name="Text Box 50"/>
          <p:cNvSpPr txBox="1">
            <a:spLocks noChangeArrowheads="1"/>
          </p:cNvSpPr>
          <p:nvPr/>
        </p:nvSpPr>
        <p:spPr bwMode="auto">
          <a:xfrm>
            <a:off x="5857884" y="4904914"/>
            <a:ext cx="1607355"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a:solidFill>
                  <a:srgbClr val="0070C0"/>
                </a:solidFill>
                <a:latin typeface="Helvetica"/>
                <a:ea typeface="宋体" pitchFamily="2" charset="-122"/>
              </a:rPr>
              <a:t>citizens</a:t>
            </a:r>
          </a:p>
        </p:txBody>
      </p:sp>
      <p:sp>
        <p:nvSpPr>
          <p:cNvPr id="24" name="矩形 23"/>
          <p:cNvSpPr/>
          <p:nvPr/>
        </p:nvSpPr>
        <p:spPr>
          <a:xfrm>
            <a:off x="4014244" y="609881"/>
            <a:ext cx="3486714"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Summary of the text</a:t>
            </a:r>
          </a:p>
        </p:txBody>
      </p:sp>
      <p:pic>
        <p:nvPicPr>
          <p:cNvPr id="25" name="图片 24" descr="图片1.png"/>
          <p:cNvPicPr>
            <a:picLocks noChangeAspect="1"/>
          </p:cNvPicPr>
          <p:nvPr/>
        </p:nvPicPr>
        <p:blipFill>
          <a:blip r:embed="rId4" cstate="print"/>
          <a:stretch>
            <a:fillRect/>
          </a:stretch>
        </p:blipFill>
        <p:spPr>
          <a:xfrm>
            <a:off x="-12049" y="-24"/>
            <a:ext cx="4083983" cy="1164240"/>
          </a:xfrm>
          <a:prstGeom prst="rect">
            <a:avLst/>
          </a:prstGeom>
        </p:spPr>
      </p:pic>
      <p:pic>
        <p:nvPicPr>
          <p:cNvPr id="14"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151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21" grpId="0" autoUpdateAnimBg="0"/>
      <p:bldP spid="22" grpId="0" autoUpdateAnimBg="0"/>
      <p:bldP spid="29" grpId="0" autoUpdateAnimBg="0"/>
      <p:bldP spid="31"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mf700-00452559.tif"/>
          <p:cNvPicPr>
            <a:picLocks noChangeAspect="1"/>
          </p:cNvPicPr>
          <p:nvPr/>
        </p:nvPicPr>
        <p:blipFill>
          <a:blip r:embed="rId3" cstate="print"/>
          <a:stretch>
            <a:fillRect/>
          </a:stretch>
        </p:blipFill>
        <p:spPr>
          <a:xfrm>
            <a:off x="4727575" y="3500438"/>
            <a:ext cx="3816350" cy="2492375"/>
          </a:xfrm>
          <a:prstGeom prst="rect">
            <a:avLst/>
          </a:prstGeom>
          <a:ln>
            <a:noFill/>
          </a:ln>
          <a:effectLst>
            <a:outerShdw blurRad="292100" dist="139700" dir="2700000" algn="tl" rotWithShape="0">
              <a:srgbClr val="333333">
                <a:alpha val="65000"/>
              </a:srgbClr>
            </a:outerShdw>
          </a:effectLst>
        </p:spPr>
      </p:pic>
      <p:pic>
        <p:nvPicPr>
          <p:cNvPr id="37" name="Content Placeholder 3" descr="us48-wsu0840.jpg"/>
          <p:cNvPicPr>
            <a:picLocks noGrp="1" noChangeAspect="1"/>
          </p:cNvPicPr>
          <p:nvPr>
            <p:ph idx="1"/>
          </p:nvPr>
        </p:nvPicPr>
        <p:blipFill rotWithShape="1">
          <a:blip r:embed="rId4" cstate="print"/>
          <a:srcRect/>
          <a:stretch/>
        </p:blipFill>
        <p:spPr>
          <a:xfrm>
            <a:off x="5724525" y="1354138"/>
            <a:ext cx="2819400" cy="1509712"/>
          </a:xfrm>
          <a:effectLst>
            <a:outerShdw blurRad="292100" dist="139700" dir="2700000" algn="tl" rotWithShape="0">
              <a:srgbClr val="333333">
                <a:alpha val="65000"/>
              </a:srgbClr>
            </a:outerShdw>
          </a:effectLst>
        </p:spPr>
      </p:pic>
      <p:grpSp>
        <p:nvGrpSpPr>
          <p:cNvPr id="34" name="组合 33"/>
          <p:cNvGrpSpPr/>
          <p:nvPr/>
        </p:nvGrpSpPr>
        <p:grpSpPr>
          <a:xfrm>
            <a:off x="0" y="0"/>
            <a:ext cx="9144000" cy="5399307"/>
            <a:chOff x="0" y="0"/>
            <a:chExt cx="9144000" cy="5399307"/>
          </a:xfrm>
        </p:grpSpPr>
        <p:sp>
          <p:nvSpPr>
            <p:cNvPr id="19" name="TextBox 18"/>
            <p:cNvSpPr txBox="1"/>
            <p:nvPr/>
          </p:nvSpPr>
          <p:spPr>
            <a:xfrm>
              <a:off x="715963" y="1844675"/>
              <a:ext cx="2324100" cy="615950"/>
            </a:xfrm>
            <a:prstGeom prst="rect">
              <a:avLst/>
            </a:prstGeom>
            <a:noFill/>
          </p:spPr>
          <p:txBody>
            <a:bodyPr>
              <a:spAutoFit/>
            </a:bodyPr>
            <a:lstStyle/>
            <a:p>
              <a:pPr fontAlgn="auto">
                <a:spcBef>
                  <a:spcPts val="0"/>
                </a:spcBef>
                <a:spcAft>
                  <a:spcPts val="0"/>
                </a:spcAft>
                <a:defRPr/>
              </a:pPr>
              <a:r>
                <a:rPr lang="en-US" altLang="zh-CN" sz="3400" dirty="0">
                  <a:solidFill>
                    <a:srgbClr val="FF6600"/>
                  </a:solidFill>
                  <a:effectLst>
                    <a:outerShdw blurRad="38100" dist="38100" dir="2700000" algn="tl">
                      <a:srgbClr val="000000">
                        <a:alpha val="43137"/>
                      </a:srgbClr>
                    </a:outerShdw>
                  </a:effectLst>
                  <a:latin typeface="Cooper Black" pitchFamily="18" charset="0"/>
                  <a:ea typeface="+mn-ea"/>
                </a:rPr>
                <a:t>Contents</a:t>
              </a:r>
              <a:endParaRPr lang="zh-CN" altLang="en-US" sz="3400" dirty="0">
                <a:solidFill>
                  <a:srgbClr val="FF6600"/>
                </a:solidFill>
                <a:effectLst>
                  <a:outerShdw blurRad="38100" dist="38100" dir="2700000" algn="tl">
                    <a:srgbClr val="000000">
                      <a:alpha val="43137"/>
                    </a:srgbClr>
                  </a:outerShdw>
                </a:effectLst>
                <a:latin typeface="Cooper Black" pitchFamily="18" charset="0"/>
                <a:ea typeface="+mn-ea"/>
              </a:endParaRPr>
            </a:p>
          </p:txBody>
        </p:sp>
        <p:pic>
          <p:nvPicPr>
            <p:cNvPr id="18" name="Picture 6"/>
            <p:cNvPicPr>
              <a:picLocks noChangeAspect="1" noChangeArrowheads="1"/>
            </p:cNvPicPr>
            <p:nvPr/>
          </p:nvPicPr>
          <p:blipFill>
            <a:blip r:embed="rId5" cstate="print"/>
            <a:srcRect/>
            <a:stretch>
              <a:fillRect/>
            </a:stretch>
          </p:blipFill>
          <p:spPr bwMode="auto">
            <a:xfrm>
              <a:off x="611559" y="4752976"/>
              <a:ext cx="3603249" cy="628650"/>
            </a:xfrm>
            <a:prstGeom prst="rect">
              <a:avLst/>
            </a:prstGeom>
            <a:ln>
              <a:noFill/>
            </a:ln>
            <a:effectLst>
              <a:outerShdw blurRad="292100" dist="139700" dir="2700000" algn="tl" rotWithShape="0">
                <a:srgbClr val="333333">
                  <a:alpha val="65000"/>
                </a:srgbClr>
              </a:outerShdw>
            </a:effectLst>
          </p:spPr>
        </p:pic>
        <p:pic>
          <p:nvPicPr>
            <p:cNvPr id="21" name="Picture 4">
              <a:hlinkClick r:id="rId6" action="ppaction://hlinksldjump"/>
            </p:cNvPr>
            <p:cNvPicPr>
              <a:picLocks noChangeAspect="1" noChangeArrowheads="1"/>
            </p:cNvPicPr>
            <p:nvPr/>
          </p:nvPicPr>
          <p:blipFill>
            <a:blip r:embed="rId7" cstate="print"/>
            <a:srcRect/>
            <a:stretch>
              <a:fillRect/>
            </a:stretch>
          </p:blipFill>
          <p:spPr bwMode="auto">
            <a:xfrm>
              <a:off x="611559" y="4032250"/>
              <a:ext cx="3603250" cy="626188"/>
            </a:xfrm>
            <a:prstGeom prst="rect">
              <a:avLst/>
            </a:prstGeom>
            <a:ln>
              <a:noFill/>
            </a:ln>
            <a:effectLst>
              <a:outerShdw blurRad="292100" dist="139700" dir="2700000" algn="tl" rotWithShape="0">
                <a:srgbClr val="333333">
                  <a:alpha val="65000"/>
                </a:srgbClr>
              </a:outerShdw>
            </a:effectLst>
          </p:spPr>
        </p:pic>
        <p:pic>
          <p:nvPicPr>
            <p:cNvPr id="22" name="Picture 3">
              <a:hlinkClick r:id="rId8" action="ppaction://hlinksldjump"/>
            </p:cNvPr>
            <p:cNvPicPr>
              <a:picLocks noChangeAspect="1" noChangeArrowheads="1"/>
            </p:cNvPicPr>
            <p:nvPr/>
          </p:nvPicPr>
          <p:blipFill>
            <a:blip r:embed="rId9" cstate="print"/>
            <a:srcRect/>
            <a:stretch>
              <a:fillRect/>
            </a:stretch>
          </p:blipFill>
          <p:spPr bwMode="auto">
            <a:xfrm>
              <a:off x="569912" y="3357563"/>
              <a:ext cx="3644897" cy="668247"/>
            </a:xfrm>
            <a:prstGeom prst="rect">
              <a:avLst/>
            </a:prstGeom>
            <a:ln>
              <a:noFill/>
            </a:ln>
            <a:effectLst>
              <a:outerShdw blurRad="292100" dist="139700" dir="2700000" algn="tl" rotWithShape="0">
                <a:srgbClr val="333333">
                  <a:alpha val="65000"/>
                </a:srgbClr>
              </a:outerShdw>
            </a:effectLst>
          </p:spPr>
        </p:pic>
        <p:pic>
          <p:nvPicPr>
            <p:cNvPr id="23" name="Picture 2">
              <a:hlinkClick r:id="rId10" action="ppaction://hlinksldjump"/>
            </p:cNvPr>
            <p:cNvPicPr>
              <a:picLocks noChangeAspect="1" noChangeArrowheads="1"/>
            </p:cNvPicPr>
            <p:nvPr/>
          </p:nvPicPr>
          <p:blipFill>
            <a:blip r:embed="rId11" cstate="print"/>
            <a:srcRect/>
            <a:stretch>
              <a:fillRect/>
            </a:stretch>
          </p:blipFill>
          <p:spPr bwMode="auto">
            <a:xfrm>
              <a:off x="571472" y="2708275"/>
              <a:ext cx="3644896" cy="619125"/>
            </a:xfrm>
            <a:prstGeom prst="rect">
              <a:avLst/>
            </a:prstGeom>
            <a:ln>
              <a:noFill/>
            </a:ln>
            <a:effectLst>
              <a:outerShdw blurRad="292100" dist="139700" dir="2700000" algn="tl" rotWithShape="0">
                <a:srgbClr val="333333">
                  <a:alpha val="65000"/>
                </a:srgbClr>
              </a:outerShdw>
            </a:effectLst>
          </p:spPr>
        </p:pic>
        <p:sp>
          <p:nvSpPr>
            <p:cNvPr id="25" name="Rectangle 6">
              <a:hlinkClick r:id="rId12" action="ppaction://hlinksldjump"/>
            </p:cNvPr>
            <p:cNvSpPr>
              <a:spLocks noChangeArrowheads="1"/>
            </p:cNvSpPr>
            <p:nvPr/>
          </p:nvSpPr>
          <p:spPr bwMode="auto">
            <a:xfrm>
              <a:off x="644468" y="2824459"/>
              <a:ext cx="3429024" cy="461665"/>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Warming up activities</a:t>
              </a:r>
            </a:p>
          </p:txBody>
        </p:sp>
        <p:sp>
          <p:nvSpPr>
            <p:cNvPr id="27" name="Rectangle 10">
              <a:hlinkClick r:id="rId13" action="ppaction://hlinksldjump"/>
            </p:cNvPr>
            <p:cNvSpPr>
              <a:spLocks noChangeArrowheads="1"/>
            </p:cNvSpPr>
            <p:nvPr/>
          </p:nvSpPr>
          <p:spPr bwMode="auto">
            <a:xfrm>
              <a:off x="428596" y="3478213"/>
              <a:ext cx="3073394" cy="461962"/>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Text study</a:t>
              </a:r>
            </a:p>
          </p:txBody>
        </p:sp>
        <p:sp>
          <p:nvSpPr>
            <p:cNvPr id="28" name="Rectangle 14">
              <a:hlinkClick r:id="rId6" action="ppaction://hlinksldjump"/>
            </p:cNvPr>
            <p:cNvSpPr>
              <a:spLocks noChangeArrowheads="1"/>
            </p:cNvSpPr>
            <p:nvPr/>
          </p:nvSpPr>
          <p:spPr bwMode="auto">
            <a:xfrm>
              <a:off x="428596" y="4119563"/>
              <a:ext cx="3891283" cy="461665"/>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Language application</a:t>
              </a:r>
            </a:p>
          </p:txBody>
        </p:sp>
        <p:sp>
          <p:nvSpPr>
            <p:cNvPr id="29" name="TextBox 28">
              <a:hlinkClick r:id="rId14" action="ppaction://hlinksldjump"/>
            </p:cNvPr>
            <p:cNvSpPr txBox="1">
              <a:spLocks noChangeArrowheads="1"/>
            </p:cNvSpPr>
            <p:nvPr/>
          </p:nvSpPr>
          <p:spPr bwMode="auto">
            <a:xfrm>
              <a:off x="458781" y="4752976"/>
              <a:ext cx="3327401" cy="646331"/>
            </a:xfrm>
            <a:prstGeom prst="rect">
              <a:avLst/>
            </a:prstGeom>
            <a:noFill/>
            <a:ln w="9525">
              <a:noFill/>
              <a:miter lim="800000"/>
              <a:headEnd/>
              <a:tailEnd/>
            </a:ln>
          </p:spPr>
          <p:txBody>
            <a:bodyPr wrap="square">
              <a:spAutoFit/>
            </a:bodyPr>
            <a:lstStyle/>
            <a:p>
              <a:pPr eaLnBrk="0" hangingPunct="0">
                <a:lnSpc>
                  <a:spcPct val="150000"/>
                </a:lnSpc>
              </a:pPr>
              <a:r>
                <a:rPr lang="en-US" altLang="zh-CN" sz="2400" dirty="0">
                  <a:solidFill>
                    <a:srgbClr val="000000"/>
                  </a:solidFill>
                  <a:latin typeface="Helvetica"/>
                </a:rPr>
                <a:t>   Summary</a:t>
              </a:r>
            </a:p>
          </p:txBody>
        </p:sp>
        <p:grpSp>
          <p:nvGrpSpPr>
            <p:cNvPr id="20" name="组合 19"/>
            <p:cNvGrpSpPr/>
            <p:nvPr/>
          </p:nvGrpSpPr>
          <p:grpSpPr>
            <a:xfrm>
              <a:off x="0" y="0"/>
              <a:ext cx="9144000" cy="714356"/>
              <a:chOff x="0" y="0"/>
              <a:chExt cx="9144000" cy="714356"/>
            </a:xfrm>
          </p:grpSpPr>
          <p:sp>
            <p:nvSpPr>
              <p:cNvPr id="26"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30" name="TextBox 29"/>
              <p:cNvSpPr txBox="1"/>
              <p:nvPr/>
            </p:nvSpPr>
            <p:spPr>
              <a:xfrm>
                <a:off x="1571604" y="191136"/>
                <a:ext cx="7237879" cy="523220"/>
              </a:xfrm>
              <a:prstGeom prst="rect">
                <a:avLst/>
              </a:prstGeom>
              <a:noFill/>
            </p:spPr>
            <p:txBody>
              <a:bodyPr wrap="none" rtlCol="0">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800" dirty="0">
                    <a:effectLst>
                      <a:glow rad="101600">
                        <a:schemeClr val="tx1">
                          <a:alpha val="60000"/>
                        </a:schemeClr>
                      </a:glow>
                      <a:outerShdw blurRad="38100" dist="38100" dir="2700000" algn="tl">
                        <a:srgbClr val="000000">
                          <a:alpha val="43137"/>
                        </a:srgbClr>
                      </a:outerShdw>
                    </a:effectLst>
                  </a:rPr>
                  <a:t>Toward a brighter future for all</a:t>
                </a:r>
              </a:p>
            </p:txBody>
          </p:sp>
          <p:sp>
            <p:nvSpPr>
              <p:cNvPr id="32" name="TextBox 31"/>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a:latin typeface="Helvetica" pitchFamily="34" charset="0"/>
                    <a:cs typeface="Helvetica Neue"/>
                  </a:rPr>
                  <a:t>Section A </a:t>
                </a:r>
              </a:p>
            </p:txBody>
          </p:sp>
        </p:grpSp>
      </p:grpSp>
    </p:spTree>
    <p:extLst>
      <p:ext uri="{BB962C8B-B14F-4D97-AF65-F5344CB8AC3E}">
        <p14:creationId xmlns:p14="http://schemas.microsoft.com/office/powerpoint/2010/main" val="2461307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Practical Phrases</a:t>
            </a:r>
            <a:endParaRPr lang="en-US" altLang="zh-CN" sz="2400" dirty="0">
              <a:solidFill>
                <a:schemeClr val="accent6">
                  <a:lumMod val="75000"/>
                </a:schemeClr>
              </a:solidFill>
              <a:ea typeface="+mn-ea"/>
            </a:endParaRPr>
          </a:p>
        </p:txBody>
      </p:sp>
      <p:graphicFrame>
        <p:nvGraphicFramePr>
          <p:cNvPr id="15" name="表格 14"/>
          <p:cNvGraphicFramePr>
            <a:graphicFrameLocks noGrp="1"/>
          </p:cNvGraphicFramePr>
          <p:nvPr/>
        </p:nvGraphicFramePr>
        <p:xfrm>
          <a:off x="428625" y="1643063"/>
          <a:ext cx="8286808" cy="4297680"/>
        </p:xfrm>
        <a:graphic>
          <a:graphicData uri="http://schemas.openxmlformats.org/drawingml/2006/table">
            <a:tbl>
              <a:tblPr firstRow="1" bandRow="1">
                <a:tableStyleId>{93296810-A885-4BE3-A3E7-6D5BEEA58F35}</a:tableStyleId>
              </a:tblPr>
              <a:tblGrid>
                <a:gridCol w="4643470">
                  <a:extLst>
                    <a:ext uri="{9D8B030D-6E8A-4147-A177-3AD203B41FA5}">
                      <a16:colId xmlns:a16="http://schemas.microsoft.com/office/drawing/2014/main" val="20000"/>
                    </a:ext>
                  </a:extLst>
                </a:gridCol>
                <a:gridCol w="3643338">
                  <a:extLst>
                    <a:ext uri="{9D8B030D-6E8A-4147-A177-3AD203B41FA5}">
                      <a16:colId xmlns:a16="http://schemas.microsoft.com/office/drawing/2014/main" val="20001"/>
                    </a:ext>
                  </a:extLst>
                </a:gridCol>
              </a:tblGrid>
              <a:tr h="433348">
                <a:tc>
                  <a:txBody>
                    <a:bodyPr/>
                    <a:lstStyle/>
                    <a:p>
                      <a:pPr algn="ctr"/>
                      <a:r>
                        <a:rPr lang="en-US" altLang="zh-CN" sz="2600" dirty="0">
                          <a:effectLst>
                            <a:outerShdw blurRad="38100" dist="38100" dir="2700000" algn="tl">
                              <a:srgbClr val="000000">
                                <a:alpha val="43137"/>
                              </a:srgbClr>
                            </a:outerShdw>
                          </a:effectLst>
                          <a:latin typeface="Helvetica"/>
                        </a:rPr>
                        <a:t>Practical Phrases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gn="ctr"/>
                      <a:r>
                        <a:rPr lang="en-US" altLang="zh-CN" sz="2600" dirty="0">
                          <a:effectLst>
                            <a:outerShdw blurRad="38100" dist="38100" dir="2700000" algn="tl">
                              <a:srgbClr val="000000">
                                <a:alpha val="43137"/>
                              </a:srgbClr>
                            </a:outerShdw>
                          </a:effectLst>
                          <a:latin typeface="Helvetica"/>
                        </a:rPr>
                        <a:t> Specific</a:t>
                      </a:r>
                      <a:r>
                        <a:rPr lang="en-US" altLang="zh-CN" sz="2600" baseline="0" dirty="0">
                          <a:effectLst>
                            <a:outerShdw blurRad="38100" dist="38100" dir="2700000" algn="tl">
                              <a:srgbClr val="000000">
                                <a:alpha val="43137"/>
                              </a:srgbClr>
                            </a:outerShdw>
                          </a:effectLst>
                          <a:latin typeface="Helvetica"/>
                        </a:rPr>
                        <a:t> Meanings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extLst>
                  <a:ext uri="{0D108BD9-81ED-4DB2-BD59-A6C34878D82A}">
                    <a16:rowId xmlns:a16="http://schemas.microsoft.com/office/drawing/2014/main" val="10000"/>
                  </a:ext>
                </a:extLst>
              </a:tr>
              <a:tr h="433348">
                <a:tc>
                  <a:txBody>
                    <a:bodyPr/>
                    <a:lstStyle/>
                    <a:p>
                      <a:pPr algn="l"/>
                      <a:r>
                        <a:rPr lang="en-US" altLang="zh-CN" sz="2600" dirty="0">
                          <a:latin typeface="Helvetica"/>
                        </a:rPr>
                        <a:t>1.</a:t>
                      </a:r>
                      <a:r>
                        <a:rPr lang="en-US" altLang="zh-CN" sz="2600" baseline="0" dirty="0">
                          <a:latin typeface="Helvetica"/>
                        </a:rPr>
                        <a:t> </a:t>
                      </a:r>
                      <a:r>
                        <a:rPr lang="en-US" altLang="zh-CN" sz="2600" dirty="0">
                          <a:latin typeface="Helvetica"/>
                        </a:rPr>
                        <a:t>pledge to do </a:t>
                      </a:r>
                      <a:r>
                        <a:rPr lang="en-US" altLang="zh-CN" sz="2600" dirty="0" err="1">
                          <a:latin typeface="Helvetica"/>
                        </a:rPr>
                        <a:t>sth</a:t>
                      </a:r>
                      <a:r>
                        <a:rPr lang="en-US" altLang="zh-CN" sz="2600" dirty="0">
                          <a:latin typeface="Helvetica"/>
                        </a:rPr>
                        <a:t>.</a:t>
                      </a:r>
                      <a:endParaRPr lang="zh-CN" altLang="en-US" sz="2600" b="1" dirty="0">
                        <a:solidFill>
                          <a:srgbClr val="25491F"/>
                        </a:solidFill>
                        <a:latin typeface="Helvetica"/>
                      </a:endParaRPr>
                    </a:p>
                  </a:txBody>
                  <a:tcPr/>
                </a:tc>
                <a:tc>
                  <a:txBody>
                    <a:bodyPr/>
                    <a:lstStyle/>
                    <a:p>
                      <a:pPr algn="l"/>
                      <a:r>
                        <a:rPr lang="zh-CN" altLang="en-US" sz="2400" b="0" dirty="0">
                          <a:latin typeface="华文楷体" pitchFamily="2" charset="-122"/>
                          <a:ea typeface="华文楷体" pitchFamily="2" charset="-122"/>
                        </a:rPr>
                        <a:t>    作保证，承诺</a:t>
                      </a:r>
                      <a:endParaRPr lang="zh-CN" altLang="en-US" sz="2400" b="0" dirty="0">
                        <a:solidFill>
                          <a:srgbClr val="000000"/>
                        </a:solidFill>
                        <a:latin typeface="华文楷体" pitchFamily="2" charset="-122"/>
                        <a:ea typeface="华文楷体" pitchFamily="2" charset="-122"/>
                      </a:endParaRPr>
                    </a:p>
                  </a:txBody>
                  <a:tcPr/>
                </a:tc>
                <a:extLst>
                  <a:ext uri="{0D108BD9-81ED-4DB2-BD59-A6C34878D82A}">
                    <a16:rowId xmlns:a16="http://schemas.microsoft.com/office/drawing/2014/main" val="10001"/>
                  </a:ext>
                </a:extLst>
              </a:tr>
              <a:tr h="433348">
                <a:tc>
                  <a:txBody>
                    <a:bodyPr/>
                    <a:lstStyle/>
                    <a:p>
                      <a:pPr algn="l"/>
                      <a:r>
                        <a:rPr lang="en-US" altLang="zh-CN" sz="2600" dirty="0">
                          <a:latin typeface="Helvetica"/>
                        </a:rPr>
                        <a:t>2. make the most of </a:t>
                      </a:r>
                      <a:r>
                        <a:rPr lang="en-US" altLang="zh-CN" sz="2600" dirty="0" err="1">
                          <a:latin typeface="Helvetica"/>
                        </a:rPr>
                        <a:t>sth</a:t>
                      </a:r>
                      <a:r>
                        <a:rPr lang="en-US" altLang="zh-CN" sz="2600" dirty="0">
                          <a:latin typeface="Helvetica"/>
                        </a:rPr>
                        <a:t>.</a:t>
                      </a:r>
                      <a:endParaRPr lang="zh-CN" altLang="en-US" sz="2600" b="1" dirty="0">
                        <a:solidFill>
                          <a:srgbClr val="25491F"/>
                        </a:solidFill>
                        <a:latin typeface="Helvetica"/>
                      </a:endParaRPr>
                    </a:p>
                  </a:txBody>
                  <a:tcPr/>
                </a:tc>
                <a:tc>
                  <a:txBody>
                    <a:bodyPr/>
                    <a:lstStyle/>
                    <a:p>
                      <a:pPr algn="l"/>
                      <a:r>
                        <a:rPr lang="zh-CN" altLang="en-US" sz="2400" b="0" dirty="0">
                          <a:latin typeface="华文楷体" pitchFamily="2" charset="-122"/>
                          <a:ea typeface="华文楷体" pitchFamily="2" charset="-122"/>
                        </a:rPr>
                        <a:t>    充分利用</a:t>
                      </a:r>
                      <a:endParaRPr lang="zh-CN" altLang="en-US" sz="2400" b="0" dirty="0">
                        <a:solidFill>
                          <a:srgbClr val="000000"/>
                        </a:solidFill>
                        <a:latin typeface="华文楷体" pitchFamily="2" charset="-122"/>
                        <a:ea typeface="华文楷体" pitchFamily="2" charset="-122"/>
                      </a:endParaRPr>
                    </a:p>
                  </a:txBody>
                  <a:tcPr/>
                </a:tc>
                <a:extLst>
                  <a:ext uri="{0D108BD9-81ED-4DB2-BD59-A6C34878D82A}">
                    <a16:rowId xmlns:a16="http://schemas.microsoft.com/office/drawing/2014/main" val="10002"/>
                  </a:ext>
                </a:extLst>
              </a:tr>
              <a:tr h="433348">
                <a:tc>
                  <a:txBody>
                    <a:bodyPr/>
                    <a:lstStyle/>
                    <a:p>
                      <a:pPr algn="l"/>
                      <a:r>
                        <a:rPr lang="en-US" altLang="zh-CN" sz="2600" dirty="0">
                          <a:latin typeface="Helvetica"/>
                        </a:rPr>
                        <a:t>3. reap the benefits </a:t>
                      </a:r>
                      <a:endParaRPr lang="zh-CN" altLang="en-US" sz="2600" b="1" dirty="0">
                        <a:solidFill>
                          <a:srgbClr val="25491F"/>
                        </a:solidFill>
                        <a:latin typeface="Helvetica"/>
                      </a:endParaRPr>
                    </a:p>
                  </a:txBody>
                  <a:tcPr/>
                </a:tc>
                <a:tc>
                  <a:txBody>
                    <a:bodyPr/>
                    <a:lstStyle/>
                    <a:p>
                      <a:pPr algn="l"/>
                      <a:r>
                        <a:rPr lang="zh-CN" altLang="en-US" sz="2400" b="0" dirty="0">
                          <a:latin typeface="华文楷体" pitchFamily="2" charset="-122"/>
                          <a:ea typeface="华文楷体" pitchFamily="2" charset="-122"/>
                        </a:rPr>
                        <a:t>    得享好处</a:t>
                      </a:r>
                      <a:endParaRPr lang="zh-CN" altLang="en-US" sz="2400" b="0" dirty="0">
                        <a:solidFill>
                          <a:srgbClr val="000000"/>
                        </a:solidFill>
                        <a:latin typeface="华文楷体" pitchFamily="2" charset="-122"/>
                        <a:ea typeface="华文楷体" pitchFamily="2" charset="-122"/>
                      </a:endParaRPr>
                    </a:p>
                  </a:txBody>
                  <a:tcPr/>
                </a:tc>
                <a:extLst>
                  <a:ext uri="{0D108BD9-81ED-4DB2-BD59-A6C34878D82A}">
                    <a16:rowId xmlns:a16="http://schemas.microsoft.com/office/drawing/2014/main" val="10003"/>
                  </a:ext>
                </a:extLst>
              </a:tr>
              <a:tr h="433348">
                <a:tc>
                  <a:txBody>
                    <a:bodyPr/>
                    <a:lstStyle/>
                    <a:p>
                      <a:pPr algn="l"/>
                      <a:r>
                        <a:rPr lang="en-US" altLang="zh-CN" sz="2600" dirty="0">
                          <a:latin typeface="Helvetica"/>
                        </a:rPr>
                        <a:t>4. feel overwhelmed by </a:t>
                      </a:r>
                      <a:r>
                        <a:rPr lang="en-US" altLang="zh-CN" sz="2600" dirty="0" err="1">
                          <a:latin typeface="Helvetica"/>
                        </a:rPr>
                        <a:t>sth</a:t>
                      </a:r>
                      <a:r>
                        <a:rPr lang="en-US" altLang="zh-CN" sz="2600" dirty="0">
                          <a:latin typeface="Helvetica"/>
                        </a:rPr>
                        <a:t>.</a:t>
                      </a:r>
                      <a:endParaRPr lang="zh-CN" altLang="en-US" sz="2600" b="1" dirty="0">
                        <a:solidFill>
                          <a:srgbClr val="25491F"/>
                        </a:solidFill>
                        <a:latin typeface="Helvetica"/>
                      </a:endParaRPr>
                    </a:p>
                  </a:txBody>
                  <a:tcPr/>
                </a:tc>
                <a:tc>
                  <a:txBody>
                    <a:bodyPr/>
                    <a:lstStyle/>
                    <a:p>
                      <a:pPr algn="l"/>
                      <a:r>
                        <a:rPr lang="zh-CN" altLang="en-US" sz="2400" b="0" dirty="0">
                          <a:latin typeface="华文楷体" pitchFamily="2" charset="-122"/>
                          <a:ea typeface="华文楷体" pitchFamily="2" charset="-122"/>
                        </a:rPr>
                        <a:t>    因</a:t>
                      </a:r>
                      <a:r>
                        <a:rPr lang="en-US" altLang="zh-CN" sz="2400" b="0" dirty="0">
                          <a:latin typeface="华文楷体" pitchFamily="2" charset="-122"/>
                          <a:ea typeface="华文楷体" pitchFamily="2" charset="-122"/>
                        </a:rPr>
                        <a:t>……</a:t>
                      </a:r>
                      <a:r>
                        <a:rPr lang="zh-CN" altLang="en-US" sz="2400" b="0" dirty="0">
                          <a:latin typeface="华文楷体" pitchFamily="2" charset="-122"/>
                          <a:ea typeface="华文楷体" pitchFamily="2" charset="-122"/>
                        </a:rPr>
                        <a:t>无法对付</a:t>
                      </a:r>
                      <a:endParaRPr lang="zh-CN" altLang="en-US" sz="2400" b="0" dirty="0">
                        <a:solidFill>
                          <a:srgbClr val="000000"/>
                        </a:solidFill>
                        <a:latin typeface="华文楷体" pitchFamily="2" charset="-122"/>
                        <a:ea typeface="华文楷体" pitchFamily="2" charset="-122"/>
                      </a:endParaRPr>
                    </a:p>
                  </a:txBody>
                  <a:tcPr/>
                </a:tc>
                <a:extLst>
                  <a:ext uri="{0D108BD9-81ED-4DB2-BD59-A6C34878D82A}">
                    <a16:rowId xmlns:a16="http://schemas.microsoft.com/office/drawing/2014/main" val="10004"/>
                  </a:ext>
                </a:extLst>
              </a:tr>
              <a:tr h="433348">
                <a:tc>
                  <a:txBody>
                    <a:bodyPr/>
                    <a:lstStyle/>
                    <a:p>
                      <a:pPr algn="l"/>
                      <a:r>
                        <a:rPr lang="en-US" altLang="zh-CN" sz="2600" dirty="0">
                          <a:latin typeface="Helvetica"/>
                        </a:rPr>
                        <a:t>5. stand  chance of</a:t>
                      </a:r>
                      <a:endParaRPr lang="zh-CN" altLang="en-US" sz="2600" b="1" dirty="0">
                        <a:solidFill>
                          <a:srgbClr val="25491F"/>
                        </a:solidFill>
                        <a:latin typeface="Helvetica"/>
                      </a:endParaRPr>
                    </a:p>
                  </a:txBody>
                  <a:tcPr/>
                </a:tc>
                <a:tc>
                  <a:txBody>
                    <a:bodyPr/>
                    <a:lstStyle/>
                    <a:p>
                      <a:pPr algn="l"/>
                      <a:r>
                        <a:rPr lang="zh-CN" altLang="en-US" sz="2400" b="0" dirty="0">
                          <a:latin typeface="华文楷体" pitchFamily="2" charset="-122"/>
                          <a:ea typeface="华文楷体" pitchFamily="2" charset="-122"/>
                        </a:rPr>
                        <a:t>    有机会，有希望</a:t>
                      </a:r>
                      <a:endParaRPr lang="zh-CN" altLang="en-US" sz="2400" b="0" dirty="0">
                        <a:solidFill>
                          <a:srgbClr val="000000"/>
                        </a:solidFill>
                        <a:latin typeface="华文楷体" pitchFamily="2" charset="-122"/>
                        <a:ea typeface="华文楷体" pitchFamily="2" charset="-122"/>
                      </a:endParaRPr>
                    </a:p>
                  </a:txBody>
                  <a:tcPr/>
                </a:tc>
                <a:extLst>
                  <a:ext uri="{0D108BD9-81ED-4DB2-BD59-A6C34878D82A}">
                    <a16:rowId xmlns:a16="http://schemas.microsoft.com/office/drawing/2014/main" val="10005"/>
                  </a:ext>
                </a:extLst>
              </a:tr>
              <a:tr h="433348">
                <a:tc>
                  <a:txBody>
                    <a:bodyPr/>
                    <a:lstStyle/>
                    <a:p>
                      <a:pPr algn="l"/>
                      <a:r>
                        <a:rPr lang="en-US" altLang="zh-CN" sz="2600" dirty="0">
                          <a:latin typeface="Helvetica"/>
                        </a:rPr>
                        <a:t>6. take great pleasure in  </a:t>
                      </a:r>
                    </a:p>
                    <a:p>
                      <a:pPr algn="l"/>
                      <a:r>
                        <a:rPr lang="en-US" altLang="zh-CN" sz="2600" dirty="0">
                          <a:latin typeface="Helvetica"/>
                        </a:rPr>
                        <a:t>    doing </a:t>
                      </a:r>
                      <a:r>
                        <a:rPr lang="en-US" altLang="zh-CN" sz="2600" dirty="0" err="1">
                          <a:latin typeface="Helvetica"/>
                        </a:rPr>
                        <a:t>sth</a:t>
                      </a:r>
                      <a:r>
                        <a:rPr lang="en-US" altLang="zh-CN" sz="2600" dirty="0">
                          <a:latin typeface="Helvetica"/>
                        </a:rPr>
                        <a:t>.</a:t>
                      </a:r>
                      <a:endParaRPr lang="zh-CN" altLang="en-US" sz="2600" b="1" dirty="0">
                        <a:solidFill>
                          <a:srgbClr val="25491F"/>
                        </a:solidFill>
                        <a:latin typeface="Helvetica"/>
                      </a:endParaRPr>
                    </a:p>
                  </a:txBody>
                  <a:tcPr/>
                </a:tc>
                <a:tc>
                  <a:txBody>
                    <a:bodyPr/>
                    <a:lstStyle/>
                    <a:p>
                      <a:pPr algn="l"/>
                      <a:r>
                        <a:rPr lang="zh-CN" altLang="en-US" sz="2400" b="0" dirty="0">
                          <a:latin typeface="华文楷体" pitchFamily="2" charset="-122"/>
                          <a:ea typeface="华文楷体" pitchFamily="2" charset="-122"/>
                        </a:rPr>
                        <a:t>    乐于做某事</a:t>
                      </a:r>
                      <a:endParaRPr lang="zh-CN" altLang="en-US" sz="2400" b="0" dirty="0">
                        <a:solidFill>
                          <a:srgbClr val="000000"/>
                        </a:solidFill>
                        <a:latin typeface="华文楷体" pitchFamily="2" charset="-122"/>
                        <a:ea typeface="华文楷体" pitchFamily="2" charset="-122"/>
                      </a:endParaRPr>
                    </a:p>
                  </a:txBody>
                  <a:tcPr/>
                </a:tc>
                <a:extLst>
                  <a:ext uri="{0D108BD9-81ED-4DB2-BD59-A6C34878D82A}">
                    <a16:rowId xmlns:a16="http://schemas.microsoft.com/office/drawing/2014/main" val="10006"/>
                  </a:ext>
                </a:extLst>
              </a:tr>
              <a:tr h="433348">
                <a:tc>
                  <a:txBody>
                    <a:bodyPr/>
                    <a:lstStyle/>
                    <a:p>
                      <a:pPr algn="l"/>
                      <a:r>
                        <a:rPr lang="en-US" altLang="zh-CN" sz="2600" dirty="0">
                          <a:latin typeface="Helvetica"/>
                        </a:rPr>
                        <a:t>7. open</a:t>
                      </a:r>
                      <a:r>
                        <a:rPr lang="en-US" altLang="zh-CN" sz="2600" baseline="0" dirty="0">
                          <a:latin typeface="Helvetica"/>
                        </a:rPr>
                        <a:t> the door to </a:t>
                      </a:r>
                      <a:r>
                        <a:rPr lang="en-US" altLang="zh-CN" sz="2600" baseline="0" dirty="0" err="1">
                          <a:latin typeface="Helvetica"/>
                        </a:rPr>
                        <a:t>sth</a:t>
                      </a:r>
                      <a:r>
                        <a:rPr lang="en-US" altLang="zh-CN" sz="2600" baseline="0" dirty="0">
                          <a:latin typeface="Helvetica"/>
                        </a:rPr>
                        <a:t>.</a:t>
                      </a:r>
                      <a:endParaRPr lang="zh-CN" altLang="en-US" sz="2600" b="1" dirty="0">
                        <a:solidFill>
                          <a:srgbClr val="25491F"/>
                        </a:solidFill>
                        <a:latin typeface="Helvetica"/>
                      </a:endParaRPr>
                    </a:p>
                  </a:txBody>
                  <a:tcPr/>
                </a:tc>
                <a:tc>
                  <a:txBody>
                    <a:bodyPr/>
                    <a:lstStyle/>
                    <a:p>
                      <a:pPr algn="l"/>
                      <a:r>
                        <a:rPr lang="zh-CN" altLang="en-US" sz="2400" b="0" dirty="0">
                          <a:latin typeface="华文楷体" pitchFamily="2" charset="-122"/>
                          <a:ea typeface="华文楷体" pitchFamily="2" charset="-122"/>
                        </a:rPr>
                        <a:t>    给</a:t>
                      </a:r>
                      <a:r>
                        <a:rPr lang="en-US" altLang="zh-CN" sz="2400" b="0" dirty="0">
                          <a:latin typeface="华文楷体" pitchFamily="2" charset="-122"/>
                          <a:ea typeface="华文楷体" pitchFamily="2" charset="-122"/>
                        </a:rPr>
                        <a:t>……</a:t>
                      </a:r>
                      <a:r>
                        <a:rPr lang="zh-CN" altLang="en-US" sz="2400" b="0" dirty="0">
                          <a:latin typeface="华文楷体" pitchFamily="2" charset="-122"/>
                          <a:ea typeface="华文楷体" pitchFamily="2" charset="-122"/>
                        </a:rPr>
                        <a:t>打开方便之门</a:t>
                      </a:r>
                      <a:endParaRPr lang="zh-CN" altLang="en-US" sz="2400" b="0" dirty="0">
                        <a:solidFill>
                          <a:srgbClr val="000000"/>
                        </a:solidFill>
                        <a:latin typeface="华文楷体" pitchFamily="2" charset="-122"/>
                        <a:ea typeface="华文楷体" pitchFamily="2" charset="-122"/>
                      </a:endParaRPr>
                    </a:p>
                  </a:txBody>
                  <a:tcPr/>
                </a:tc>
                <a:extLst>
                  <a:ext uri="{0D108BD9-81ED-4DB2-BD59-A6C34878D82A}">
                    <a16:rowId xmlns:a16="http://schemas.microsoft.com/office/drawing/2014/main" val="10007"/>
                  </a:ext>
                </a:extLst>
              </a:tr>
            </a:tbl>
          </a:graphicData>
        </a:graphic>
      </p:graphicFrame>
      <p:pic>
        <p:nvPicPr>
          <p:cNvPr id="7" name="图片 6" descr="图片2.png"/>
          <p:cNvPicPr>
            <a:picLocks noChangeAspect="1"/>
          </p:cNvPicPr>
          <p:nvPr/>
        </p:nvPicPr>
        <p:blipFill>
          <a:blip r:embed="rId3" cstate="print"/>
          <a:stretch>
            <a:fillRect/>
          </a:stretch>
        </p:blipFill>
        <p:spPr>
          <a:xfrm>
            <a:off x="0" y="0"/>
            <a:ext cx="3297664" cy="1164240"/>
          </a:xfrm>
          <a:prstGeom prst="rect">
            <a:avLst/>
          </a:prstGeom>
        </p:spPr>
      </p:pic>
      <p:pic>
        <p:nvPicPr>
          <p:cNvPr id="5"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960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3"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016000" y="1650673"/>
            <a:ext cx="2541588" cy="461665"/>
          </a:xfrm>
          <a:prstGeom prst="rect">
            <a:avLst/>
          </a:prstGeom>
          <a:noFill/>
          <a:ln w="9525">
            <a:noFill/>
            <a:miter lim="800000"/>
            <a:headEnd/>
            <a:tailEnd/>
          </a:ln>
        </p:spPr>
        <p:txBody>
          <a:bodyPr>
            <a:spAutoFit/>
          </a:bodyPr>
          <a:lstStyle/>
          <a:p>
            <a:r>
              <a:rPr lang="zh-CN" altLang="en-US" sz="2400" b="1" dirty="0">
                <a:solidFill>
                  <a:srgbClr val="000000"/>
                </a:solidFill>
                <a:latin typeface="华文楷体" pitchFamily="2" charset="-122"/>
                <a:ea typeface="华文楷体" pitchFamily="2" charset="-122"/>
              </a:rPr>
              <a:t>作保证，承诺</a:t>
            </a:r>
          </a:p>
        </p:txBody>
      </p:sp>
      <p:sp>
        <p:nvSpPr>
          <p:cNvPr id="13" name="文本框 5"/>
          <p:cNvSpPr txBox="1"/>
          <p:nvPr/>
        </p:nvSpPr>
        <p:spPr>
          <a:xfrm>
            <a:off x="952452" y="4362451"/>
            <a:ext cx="7217057"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a:solidFill>
                  <a:schemeClr val="accent4">
                    <a:lumMod val="10000"/>
                  </a:schemeClr>
                </a:solidFill>
                <a:latin typeface="Helvetica" pitchFamily="34" charset="0"/>
                <a:ea typeface="+mn-ea"/>
              </a:rPr>
              <a:t>(</a:t>
            </a:r>
            <a:r>
              <a:rPr kumimoji="1" lang="en-US" altLang="zh-CN" sz="2400" dirty="0">
                <a:solidFill>
                  <a:schemeClr val="accent4">
                    <a:lumMod val="10000"/>
                  </a:schemeClr>
                </a:solidFill>
              </a:rPr>
              <a:t>pledge to /boost cooperation/exchange/China-US ties </a:t>
            </a:r>
            <a:r>
              <a:rPr kumimoji="1" lang="en-US" altLang="zh-CN" sz="2400" dirty="0">
                <a:solidFill>
                  <a:schemeClr val="accent4">
                    <a:lumMod val="10000"/>
                  </a:schemeClr>
                </a:solidFill>
                <a:latin typeface="Helvetica" pitchFamily="34" charset="0"/>
                <a:ea typeface="+mn-ea"/>
              </a:rPr>
              <a:t>) </a:t>
            </a:r>
          </a:p>
        </p:txBody>
      </p:sp>
      <p:sp>
        <p:nvSpPr>
          <p:cNvPr id="14" name="TextBox 8"/>
          <p:cNvSpPr txBox="1">
            <a:spLocks noChangeArrowheads="1"/>
          </p:cNvSpPr>
          <p:nvPr/>
        </p:nvSpPr>
        <p:spPr bwMode="auto">
          <a:xfrm>
            <a:off x="1081084" y="4786322"/>
            <a:ext cx="6977953" cy="2049792"/>
          </a:xfrm>
          <a:prstGeom prst="rect">
            <a:avLst/>
          </a:prstGeom>
          <a:noFill/>
          <a:ln w="9525">
            <a:noFill/>
            <a:miter lim="800000"/>
            <a:headEnd/>
            <a:tailEnd/>
          </a:ln>
        </p:spPr>
        <p:txBody>
          <a:bodyPr wrap="square">
            <a:spAutoFit/>
          </a:bodyPr>
          <a:lstStyle/>
          <a:p>
            <a:pPr>
              <a:lnSpc>
                <a:spcPct val="120000"/>
              </a:lnSpc>
              <a:spcBef>
                <a:spcPct val="50000"/>
              </a:spcBef>
            </a:pPr>
            <a:r>
              <a:rPr kumimoji="1" lang="en-US" altLang="zh-CN" sz="2400" dirty="0">
                <a:latin typeface="Helvetica"/>
              </a:rPr>
              <a:t>China and the United states </a:t>
            </a:r>
            <a:r>
              <a:rPr kumimoji="1" lang="en-US" altLang="zh-CN" sz="2400" b="1" i="1" dirty="0">
                <a:solidFill>
                  <a:srgbClr val="FF6600"/>
                </a:solidFill>
                <a:latin typeface="Helvetica"/>
              </a:rPr>
              <a:t>pledge to </a:t>
            </a:r>
            <a:r>
              <a:rPr kumimoji="1" lang="en-US" altLang="zh-CN" sz="2400" dirty="0">
                <a:latin typeface="Helvetica"/>
              </a:rPr>
              <a:t>boost cooperation and exchange to ensure a better future for China-US ties. </a:t>
            </a:r>
          </a:p>
          <a:p>
            <a:pPr>
              <a:lnSpc>
                <a:spcPct val="120000"/>
              </a:lnSpc>
              <a:spcBef>
                <a:spcPct val="50000"/>
              </a:spcBef>
            </a:pPr>
            <a:endParaRPr kumimoji="1" lang="en-US" altLang="zh-CN" sz="2400" dirty="0">
              <a:latin typeface="Helvetica"/>
            </a:endParaRPr>
          </a:p>
        </p:txBody>
      </p:sp>
      <p:sp>
        <p:nvSpPr>
          <p:cNvPr id="16" name="TextBox 15"/>
          <p:cNvSpPr txBox="1"/>
          <p:nvPr/>
        </p:nvSpPr>
        <p:spPr>
          <a:xfrm>
            <a:off x="5357851" y="1650673"/>
            <a:ext cx="3000363" cy="492443"/>
          </a:xfrm>
          <a:prstGeom prst="rect">
            <a:avLst/>
          </a:prstGeom>
          <a:noFill/>
        </p:spPr>
        <p:txBody>
          <a:bodyPr wrap="square">
            <a:spAutoFit/>
          </a:bodyPr>
          <a:lstStyle/>
          <a:p>
            <a:pPr fontAlgn="auto">
              <a:spcBef>
                <a:spcPct val="50000"/>
              </a:spcBef>
              <a:spcAft>
                <a:spcPts val="0"/>
              </a:spcAft>
              <a:defRPr/>
            </a:pPr>
            <a:r>
              <a:rPr lang="en-US" altLang="zh-CN" sz="2600" b="1" dirty="0">
                <a:latin typeface="Helvetica"/>
              </a:rPr>
              <a:t>pledge to do </a:t>
            </a:r>
            <a:r>
              <a:rPr lang="en-US" altLang="zh-CN" sz="2600" b="1" dirty="0" err="1">
                <a:latin typeface="Helvetica"/>
              </a:rPr>
              <a:t>sth</a:t>
            </a:r>
            <a:r>
              <a:rPr lang="en-US" altLang="zh-CN" sz="2600" b="1" dirty="0">
                <a:latin typeface="Helvetica"/>
              </a:rPr>
              <a:t>. </a:t>
            </a:r>
          </a:p>
        </p:txBody>
      </p:sp>
      <p:sp>
        <p:nvSpPr>
          <p:cNvPr id="2" name="TextBox 1"/>
          <p:cNvSpPr txBox="1"/>
          <p:nvPr/>
        </p:nvSpPr>
        <p:spPr>
          <a:xfrm>
            <a:off x="3716338" y="1717675"/>
            <a:ext cx="1651000" cy="461963"/>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87932" y="2643182"/>
            <a:ext cx="1826680" cy="492443"/>
          </a:xfrm>
          <a:prstGeom prst="rect">
            <a:avLst/>
          </a:prstGeom>
          <a:noFill/>
        </p:spPr>
        <p:txBody>
          <a:bodyPr wrap="square">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000098" y="3146420"/>
            <a:ext cx="6429422" cy="1200329"/>
          </a:xfrm>
          <a:prstGeom prst="rect">
            <a:avLst/>
          </a:prstGeom>
          <a:noFill/>
          <a:ln w="9525">
            <a:noFill/>
            <a:miter lim="800000"/>
            <a:headEnd/>
            <a:tailEnd/>
          </a:ln>
        </p:spPr>
        <p:txBody>
          <a:bodyPr wrap="square">
            <a:spAutoFit/>
          </a:bodyPr>
          <a:lstStyle/>
          <a:p>
            <a:r>
              <a:rPr lang="zh-CN" altLang="en-US" sz="2400" dirty="0">
                <a:latin typeface="华文行楷" pitchFamily="2" charset="-122"/>
                <a:ea typeface="华文行楷" pitchFamily="2" charset="-122"/>
              </a:rPr>
              <a:t>中美政府承诺将加强合作与交流以确保两国关系的未来更加美好。</a:t>
            </a:r>
            <a:endParaRPr lang="en-US" altLang="zh-CN" sz="2400" dirty="0">
              <a:latin typeface="华文行楷" pitchFamily="2" charset="-122"/>
              <a:ea typeface="华文行楷" pitchFamily="2" charset="-122"/>
            </a:endParaRPr>
          </a:p>
          <a:p>
            <a:endParaRPr lang="zh-CN" altLang="en-US" sz="2400" dirty="0">
              <a:latin typeface="华文行楷" pitchFamily="2" charset="-122"/>
              <a:ea typeface="华文行楷" pitchFamily="2" charset="-122"/>
            </a:endParaRPr>
          </a:p>
        </p:txBody>
      </p:sp>
      <p:sp>
        <p:nvSpPr>
          <p:cNvPr id="25" name="TextBox 24"/>
          <p:cNvSpPr txBox="1"/>
          <p:nvPr/>
        </p:nvSpPr>
        <p:spPr>
          <a:xfrm>
            <a:off x="928662" y="3900490"/>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15" name="TextBox 14"/>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Practical Phrases</a:t>
            </a:r>
            <a:endParaRPr lang="en-US" altLang="zh-CN" sz="2400" dirty="0">
              <a:solidFill>
                <a:schemeClr val="accent6">
                  <a:lumMod val="75000"/>
                </a:schemeClr>
              </a:solidFill>
              <a:ea typeface="+mn-ea"/>
            </a:endParaRPr>
          </a:p>
        </p:txBody>
      </p:sp>
      <p:pic>
        <p:nvPicPr>
          <p:cNvPr id="18" name="图片 17" descr="图片2.png"/>
          <p:cNvPicPr>
            <a:picLocks noChangeAspect="1"/>
          </p:cNvPicPr>
          <p:nvPr/>
        </p:nvPicPr>
        <p:blipFill>
          <a:blip r:embed="rId4" cstate="print"/>
          <a:stretch>
            <a:fillRect/>
          </a:stretch>
        </p:blipFill>
        <p:spPr>
          <a:xfrm>
            <a:off x="0" y="0"/>
            <a:ext cx="3297664" cy="1164240"/>
          </a:xfrm>
          <a:prstGeom prst="rect">
            <a:avLst/>
          </a:prstGeom>
        </p:spPr>
      </p:pic>
      <p:pic>
        <p:nvPicPr>
          <p:cNvPr id="17"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96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274888"/>
            <a:ext cx="7708900" cy="4521200"/>
          </a:xfrm>
          <a:prstGeom prst="rect">
            <a:avLst/>
          </a:prstGeom>
          <a:noFill/>
          <a:ln w="9525">
            <a:noFill/>
            <a:miter lim="800000"/>
            <a:headEnd/>
            <a:tailEnd/>
          </a:ln>
        </p:spPr>
      </p:pic>
      <p:sp>
        <p:nvSpPr>
          <p:cNvPr id="8" name="TextBox 7"/>
          <p:cNvSpPr txBox="1">
            <a:spLocks noChangeArrowheads="1"/>
          </p:cNvSpPr>
          <p:nvPr/>
        </p:nvSpPr>
        <p:spPr bwMode="auto">
          <a:xfrm>
            <a:off x="1476375" y="1650673"/>
            <a:ext cx="1452551" cy="461665"/>
          </a:xfrm>
          <a:prstGeom prst="rect">
            <a:avLst/>
          </a:prstGeom>
          <a:noFill/>
          <a:ln w="9525">
            <a:noFill/>
            <a:miter lim="800000"/>
            <a:headEnd/>
            <a:tailEnd/>
          </a:ln>
        </p:spPr>
        <p:txBody>
          <a:bodyPr wrap="square">
            <a:spAutoFit/>
          </a:bodyPr>
          <a:lstStyle/>
          <a:p>
            <a:r>
              <a:rPr lang="zh-CN" altLang="en-US" sz="2400" b="1" dirty="0">
                <a:solidFill>
                  <a:srgbClr val="000000"/>
                </a:solidFill>
                <a:latin typeface="华文楷体" pitchFamily="2" charset="-122"/>
                <a:ea typeface="华文楷体" pitchFamily="2" charset="-122"/>
              </a:rPr>
              <a:t>充分利用</a:t>
            </a:r>
            <a:endParaRPr lang="en-US" altLang="zh-CN" sz="2400" b="1" dirty="0">
              <a:solidFill>
                <a:srgbClr val="000000"/>
              </a:solidFill>
              <a:latin typeface="华文楷体" pitchFamily="2" charset="-122"/>
              <a:ea typeface="华文楷体" pitchFamily="2" charset="-122"/>
            </a:endParaRPr>
          </a:p>
        </p:txBody>
      </p:sp>
      <p:sp>
        <p:nvSpPr>
          <p:cNvPr id="13" name="文本框 5"/>
          <p:cNvSpPr txBox="1"/>
          <p:nvPr/>
        </p:nvSpPr>
        <p:spPr>
          <a:xfrm>
            <a:off x="1571604" y="4467533"/>
            <a:ext cx="3713606" cy="461665"/>
          </a:xfrm>
          <a:prstGeom prst="rect">
            <a:avLst/>
          </a:prstGeom>
          <a:solidFill>
            <a:srgbClr val="FFC000"/>
          </a:solidFill>
          <a:effectLst>
            <a:softEdge rad="127000"/>
          </a:effectLst>
        </p:spPr>
        <p:txBody>
          <a:bodyPr wrap="square">
            <a:spAutoFit/>
          </a:bodyPr>
          <a:lstStyle/>
          <a:p>
            <a:pPr>
              <a:defRPr/>
            </a:pPr>
            <a:r>
              <a:rPr kumimoji="1" lang="en-US" altLang="zh-CN" sz="2400" dirty="0">
                <a:solidFill>
                  <a:srgbClr val="0D0A10"/>
                </a:solidFill>
                <a:latin typeface="Helvetica"/>
              </a:rPr>
              <a:t>(</a:t>
            </a:r>
            <a:r>
              <a:rPr lang="en-US" altLang="zh-CN" sz="2400" dirty="0"/>
              <a:t>tips / to make the most of</a:t>
            </a:r>
            <a:r>
              <a:rPr kumimoji="1" lang="en-US" altLang="zh-CN" sz="2400" dirty="0">
                <a:solidFill>
                  <a:srgbClr val="0D0A10"/>
                </a:solidFill>
                <a:latin typeface="Helvetica"/>
              </a:rPr>
              <a:t>)</a:t>
            </a:r>
          </a:p>
        </p:txBody>
      </p:sp>
      <p:sp>
        <p:nvSpPr>
          <p:cNvPr id="14" name="TextBox 8"/>
          <p:cNvSpPr txBox="1">
            <a:spLocks noChangeArrowheads="1"/>
          </p:cNvSpPr>
          <p:nvPr/>
        </p:nvSpPr>
        <p:spPr bwMode="auto">
          <a:xfrm>
            <a:off x="1571604" y="5030088"/>
            <a:ext cx="6300788" cy="1384995"/>
          </a:xfrm>
          <a:prstGeom prst="rect">
            <a:avLst/>
          </a:prstGeom>
          <a:noFill/>
          <a:ln w="9525">
            <a:noFill/>
            <a:miter lim="800000"/>
            <a:headEnd/>
            <a:tailEnd/>
          </a:ln>
        </p:spPr>
        <p:txBody>
          <a:bodyPr>
            <a:spAutoFit/>
          </a:bodyPr>
          <a:lstStyle/>
          <a:p>
            <a:pPr>
              <a:spcBef>
                <a:spcPct val="50000"/>
              </a:spcBef>
            </a:pPr>
            <a:r>
              <a:rPr kumimoji="1" lang="en-US" altLang="zh-CN" sz="2400" dirty="0">
                <a:latin typeface="Helvetica"/>
              </a:rPr>
              <a:t>This article introduces 7 tips for </a:t>
            </a:r>
            <a:r>
              <a:rPr kumimoji="1" lang="en-US" altLang="zh-CN" sz="2400" b="1" i="1" dirty="0">
                <a:solidFill>
                  <a:srgbClr val="FF6600"/>
                </a:solidFill>
                <a:latin typeface="Helvetica"/>
              </a:rPr>
              <a:t>making the most of</a:t>
            </a:r>
            <a:r>
              <a:rPr kumimoji="1" lang="en-US" altLang="zh-CN" sz="2400" dirty="0">
                <a:latin typeface="Helvetica"/>
              </a:rPr>
              <a:t> your iPhone5S. </a:t>
            </a:r>
          </a:p>
          <a:p>
            <a:pPr>
              <a:spcBef>
                <a:spcPct val="50000"/>
              </a:spcBef>
            </a:pPr>
            <a:endParaRPr kumimoji="1" lang="en-US" altLang="zh-CN" sz="2400" dirty="0">
              <a:latin typeface="Helvetica"/>
            </a:endParaRPr>
          </a:p>
        </p:txBody>
      </p:sp>
      <p:sp>
        <p:nvSpPr>
          <p:cNvPr id="16" name="TextBox 15"/>
          <p:cNvSpPr txBox="1">
            <a:spLocks noChangeArrowheads="1"/>
          </p:cNvSpPr>
          <p:nvPr/>
        </p:nvSpPr>
        <p:spPr bwMode="auto">
          <a:xfrm>
            <a:off x="5338763" y="1650673"/>
            <a:ext cx="3562350" cy="492443"/>
          </a:xfrm>
          <a:prstGeom prst="rect">
            <a:avLst/>
          </a:prstGeom>
          <a:noFill/>
          <a:ln w="9525" algn="ctr">
            <a:noFill/>
            <a:miter lim="800000"/>
            <a:headEnd/>
            <a:tailEnd/>
          </a:ln>
        </p:spPr>
        <p:txBody>
          <a:bodyPr>
            <a:spAutoFit/>
          </a:bodyPr>
          <a:lstStyle/>
          <a:p>
            <a:r>
              <a:rPr lang="en-US" altLang="zh-CN" sz="2600" b="1" dirty="0">
                <a:latin typeface="Helvetica"/>
              </a:rPr>
              <a:t>to make the most of</a:t>
            </a: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71604" y="3169507"/>
            <a:ext cx="6516688" cy="830997"/>
          </a:xfrm>
          <a:prstGeom prst="rect">
            <a:avLst/>
          </a:prstGeom>
          <a:noFill/>
          <a:ln w="9525">
            <a:noFill/>
            <a:miter lim="800000"/>
            <a:headEnd/>
            <a:tailEnd/>
          </a:ln>
        </p:spPr>
        <p:txBody>
          <a:bodyPr>
            <a:spAutoFit/>
          </a:bodyPr>
          <a:lstStyle/>
          <a:p>
            <a:r>
              <a:rPr lang="zh-CN" altLang="en-US" sz="2400" dirty="0">
                <a:latin typeface="华文行楷" pitchFamily="2" charset="-122"/>
                <a:ea typeface="华文行楷" pitchFamily="2" charset="-122"/>
              </a:rPr>
              <a:t>这篇文章向你介绍</a:t>
            </a:r>
            <a:r>
              <a:rPr kumimoji="1" lang="en-US" altLang="zh-CN" sz="2400" dirty="0">
                <a:latin typeface="Helvetica"/>
              </a:rPr>
              <a:t>iPhone</a:t>
            </a:r>
            <a:r>
              <a:rPr lang="en-US" altLang="zh-CN" sz="2400" dirty="0">
                <a:latin typeface="+mn-lt"/>
                <a:ea typeface="华文行楷" pitchFamily="2" charset="-122"/>
              </a:rPr>
              <a:t>5S</a:t>
            </a:r>
            <a:r>
              <a:rPr lang="zh-CN" altLang="en-US" sz="2400" dirty="0">
                <a:latin typeface="华文行楷" pitchFamily="2" charset="-122"/>
                <a:ea typeface="华文行楷" pitchFamily="2" charset="-122"/>
              </a:rPr>
              <a:t>手机的</a:t>
            </a:r>
            <a:r>
              <a:rPr lang="en-US" altLang="zh-CN" sz="2400" dirty="0">
                <a:latin typeface="+mj-lt"/>
                <a:ea typeface="华文行楷" pitchFamily="2" charset="-122"/>
              </a:rPr>
              <a:t>7</a:t>
            </a:r>
            <a:r>
              <a:rPr lang="zh-CN" altLang="en-US" sz="2400" dirty="0">
                <a:latin typeface="华文行楷" pitchFamily="2" charset="-122"/>
                <a:ea typeface="华文行楷" pitchFamily="2" charset="-122"/>
              </a:rPr>
              <a:t>个使用小窍门。</a:t>
            </a:r>
          </a:p>
        </p:txBody>
      </p:sp>
      <p:sp>
        <p:nvSpPr>
          <p:cNvPr id="25" name="TextBox 24"/>
          <p:cNvSpPr txBox="1"/>
          <p:nvPr/>
        </p:nvSpPr>
        <p:spPr>
          <a:xfrm>
            <a:off x="1476375" y="393668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17" name="TextBox 16"/>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Practical Phrases</a:t>
            </a:r>
            <a:endParaRPr lang="en-US" altLang="zh-CN" sz="2400" dirty="0">
              <a:solidFill>
                <a:schemeClr val="accent6">
                  <a:lumMod val="75000"/>
                </a:schemeClr>
              </a:solidFill>
              <a:ea typeface="+mn-ea"/>
            </a:endParaRPr>
          </a:p>
        </p:txBody>
      </p:sp>
      <p:pic>
        <p:nvPicPr>
          <p:cNvPr id="19" name="图片 18" descr="图片2.png"/>
          <p:cNvPicPr>
            <a:picLocks noChangeAspect="1"/>
          </p:cNvPicPr>
          <p:nvPr/>
        </p:nvPicPr>
        <p:blipFill>
          <a:blip r:embed="rId3" cstate="print"/>
          <a:stretch>
            <a:fillRect/>
          </a:stretch>
        </p:blipFill>
        <p:spPr>
          <a:xfrm>
            <a:off x="0" y="0"/>
            <a:ext cx="3297664" cy="1164240"/>
          </a:xfrm>
          <a:prstGeom prst="rect">
            <a:avLst/>
          </a:prstGeom>
        </p:spPr>
      </p:pic>
      <p:pic>
        <p:nvPicPr>
          <p:cNvPr id="18"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65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642910" y="2274888"/>
            <a:ext cx="8081990" cy="4521200"/>
          </a:xfrm>
          <a:prstGeom prst="rect">
            <a:avLst/>
          </a:prstGeom>
          <a:noFill/>
          <a:ln w="9525">
            <a:noFill/>
            <a:miter lim="800000"/>
            <a:headEnd/>
            <a:tailEnd/>
          </a:ln>
        </p:spPr>
      </p:pic>
      <p:sp>
        <p:nvSpPr>
          <p:cNvPr id="8" name="TextBox 7"/>
          <p:cNvSpPr txBox="1">
            <a:spLocks noChangeArrowheads="1"/>
          </p:cNvSpPr>
          <p:nvPr/>
        </p:nvSpPr>
        <p:spPr bwMode="auto">
          <a:xfrm>
            <a:off x="1103306" y="1681451"/>
            <a:ext cx="2468562" cy="461665"/>
          </a:xfrm>
          <a:prstGeom prst="rect">
            <a:avLst/>
          </a:prstGeom>
          <a:noFill/>
          <a:ln w="9525">
            <a:noFill/>
            <a:miter lim="800000"/>
            <a:headEnd/>
            <a:tailEnd/>
          </a:ln>
        </p:spPr>
        <p:txBody>
          <a:bodyPr>
            <a:spAutoFit/>
          </a:bodyPr>
          <a:lstStyle/>
          <a:p>
            <a:r>
              <a:rPr lang="zh-CN" altLang="en-US" sz="2400" b="1" dirty="0">
                <a:solidFill>
                  <a:srgbClr val="000000"/>
                </a:solidFill>
                <a:latin typeface="华文楷体" pitchFamily="2" charset="-122"/>
                <a:ea typeface="华文楷体" pitchFamily="2" charset="-122"/>
              </a:rPr>
              <a:t>受益，得享好处</a:t>
            </a:r>
            <a:endParaRPr lang="en-US" altLang="zh-CN" sz="2400" b="1" dirty="0">
              <a:solidFill>
                <a:srgbClr val="000000"/>
              </a:solidFill>
              <a:latin typeface="华文楷体" pitchFamily="2" charset="-122"/>
              <a:ea typeface="华文楷体" pitchFamily="2" charset="-122"/>
            </a:endParaRPr>
          </a:p>
        </p:txBody>
      </p:sp>
      <p:sp>
        <p:nvSpPr>
          <p:cNvPr id="13" name="文本框 5"/>
          <p:cNvSpPr txBox="1"/>
          <p:nvPr/>
        </p:nvSpPr>
        <p:spPr>
          <a:xfrm>
            <a:off x="1105089" y="4324657"/>
            <a:ext cx="7110249" cy="461665"/>
          </a:xfrm>
          <a:prstGeom prst="rect">
            <a:avLst/>
          </a:prstGeom>
          <a:solidFill>
            <a:srgbClr val="FFC000"/>
          </a:solidFill>
          <a:effectLst>
            <a:softEdge rad="127000"/>
          </a:effectLst>
        </p:spPr>
        <p:txBody>
          <a:bodyPr wrap="square">
            <a:spAutoFit/>
          </a:bodyPr>
          <a:lstStyle/>
          <a:p>
            <a:pPr>
              <a:defRPr/>
            </a:pPr>
            <a:r>
              <a:rPr kumimoji="1" lang="en-US" altLang="zh-CN" sz="2400" dirty="0">
                <a:solidFill>
                  <a:srgbClr val="0D0A10"/>
                </a:solidFill>
                <a:latin typeface="Helvetica"/>
              </a:rPr>
              <a:t>(</a:t>
            </a:r>
            <a:r>
              <a:rPr lang="en-US" altLang="zh-CN" sz="2400" dirty="0"/>
              <a:t>read extensively / to reap the benefits / sooner or later</a:t>
            </a:r>
            <a:r>
              <a:rPr kumimoji="1" lang="en-US" altLang="zh-CN" sz="2400" dirty="0">
                <a:solidFill>
                  <a:srgbClr val="0D0A10"/>
                </a:solidFill>
                <a:latin typeface="Helvetica"/>
              </a:rPr>
              <a:t>)</a:t>
            </a:r>
            <a:endParaRPr lang="en-US" altLang="zh-CN" sz="2400" dirty="0">
              <a:solidFill>
                <a:srgbClr val="984807"/>
              </a:solidFill>
            </a:endParaRPr>
          </a:p>
        </p:txBody>
      </p:sp>
      <p:sp>
        <p:nvSpPr>
          <p:cNvPr id="14" name="TextBox 8"/>
          <p:cNvSpPr txBox="1">
            <a:spLocks noChangeArrowheads="1"/>
          </p:cNvSpPr>
          <p:nvPr/>
        </p:nvSpPr>
        <p:spPr bwMode="auto">
          <a:xfrm>
            <a:off x="1285852" y="4990470"/>
            <a:ext cx="6715172" cy="1938992"/>
          </a:xfrm>
          <a:prstGeom prst="rect">
            <a:avLst/>
          </a:prstGeom>
          <a:noFill/>
          <a:ln w="9525">
            <a:noFill/>
            <a:miter lim="800000"/>
            <a:headEnd/>
            <a:tailEnd/>
          </a:ln>
        </p:spPr>
        <p:txBody>
          <a:bodyPr wrap="square">
            <a:spAutoFit/>
          </a:bodyPr>
          <a:lstStyle/>
          <a:p>
            <a:pPr>
              <a:spcBef>
                <a:spcPct val="50000"/>
              </a:spcBef>
            </a:pPr>
            <a:r>
              <a:rPr kumimoji="1" lang="en-US" altLang="zh-CN" sz="2400" dirty="0">
                <a:latin typeface="Helvetica"/>
              </a:rPr>
              <a:t>Keep on reading extensively, and you will </a:t>
            </a:r>
            <a:r>
              <a:rPr kumimoji="1" lang="en-US" altLang="zh-CN" sz="2400" b="1" i="1" dirty="0">
                <a:solidFill>
                  <a:srgbClr val="FF6600"/>
                </a:solidFill>
                <a:latin typeface="Helvetica"/>
              </a:rPr>
              <a:t>reap the benefits</a:t>
            </a:r>
            <a:r>
              <a:rPr kumimoji="1" lang="en-US" altLang="zh-CN" sz="2400" dirty="0">
                <a:latin typeface="Helvetica"/>
              </a:rPr>
              <a:t> sooner or later. </a:t>
            </a:r>
          </a:p>
          <a:p>
            <a:pPr>
              <a:spcBef>
                <a:spcPct val="50000"/>
              </a:spcBef>
            </a:pPr>
            <a:endParaRPr kumimoji="1" lang="en-US" altLang="zh-CN" sz="2400" dirty="0">
              <a:latin typeface="Helvetica"/>
            </a:endParaRPr>
          </a:p>
          <a:p>
            <a:pPr>
              <a:spcBef>
                <a:spcPct val="50000"/>
              </a:spcBef>
            </a:pPr>
            <a:endParaRPr kumimoji="1" lang="en-US" altLang="zh-CN" sz="2400" dirty="0">
              <a:latin typeface="Helvetica"/>
            </a:endParaRPr>
          </a:p>
        </p:txBody>
      </p:sp>
      <p:sp>
        <p:nvSpPr>
          <p:cNvPr id="16" name="TextBox 15"/>
          <p:cNvSpPr txBox="1">
            <a:spLocks noChangeArrowheads="1"/>
          </p:cNvSpPr>
          <p:nvPr/>
        </p:nvSpPr>
        <p:spPr bwMode="auto">
          <a:xfrm>
            <a:off x="5143504" y="1357298"/>
            <a:ext cx="2973388" cy="892552"/>
          </a:xfrm>
          <a:prstGeom prst="rect">
            <a:avLst/>
          </a:prstGeom>
          <a:noFill/>
          <a:ln w="9525" algn="ctr">
            <a:noFill/>
            <a:miter lim="800000"/>
            <a:headEnd/>
            <a:tailEnd/>
          </a:ln>
        </p:spPr>
        <p:txBody>
          <a:bodyPr wrap="square">
            <a:spAutoFit/>
          </a:bodyPr>
          <a:lstStyle/>
          <a:p>
            <a:pPr algn="ctr"/>
            <a:r>
              <a:rPr lang="en-US" altLang="zh-CN" sz="2600" b="1" dirty="0">
                <a:latin typeface="Helvetica"/>
              </a:rPr>
              <a:t>to reap the benefits</a:t>
            </a: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214414"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214414" y="3253087"/>
            <a:ext cx="6516688" cy="461665"/>
          </a:xfrm>
          <a:prstGeom prst="rect">
            <a:avLst/>
          </a:prstGeom>
          <a:noFill/>
          <a:ln w="9525">
            <a:noFill/>
            <a:miter lim="800000"/>
            <a:headEnd/>
            <a:tailEnd/>
          </a:ln>
        </p:spPr>
        <p:txBody>
          <a:bodyPr>
            <a:spAutoFit/>
          </a:bodyPr>
          <a:lstStyle/>
          <a:p>
            <a:r>
              <a:rPr lang="zh-CN" altLang="en-US" sz="2400" dirty="0">
                <a:latin typeface="华文行楷" pitchFamily="2" charset="-122"/>
                <a:ea typeface="华文行楷" pitchFamily="2" charset="-122"/>
              </a:rPr>
              <a:t>继续广泛阅读，你会受益的。</a:t>
            </a:r>
          </a:p>
        </p:txBody>
      </p:sp>
      <p:sp>
        <p:nvSpPr>
          <p:cNvPr id="25" name="TextBox 24"/>
          <p:cNvSpPr txBox="1"/>
          <p:nvPr/>
        </p:nvSpPr>
        <p:spPr>
          <a:xfrm>
            <a:off x="1214414" y="3793813"/>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17" name="TextBox 16"/>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Practical Phrases</a:t>
            </a:r>
            <a:endParaRPr lang="en-US" altLang="zh-CN" sz="2400" dirty="0">
              <a:solidFill>
                <a:schemeClr val="accent6">
                  <a:lumMod val="75000"/>
                </a:schemeClr>
              </a:solidFill>
              <a:ea typeface="+mn-ea"/>
            </a:endParaRPr>
          </a:p>
        </p:txBody>
      </p:sp>
      <p:pic>
        <p:nvPicPr>
          <p:cNvPr id="19" name="图片 18" descr="图片2.png"/>
          <p:cNvPicPr>
            <a:picLocks noChangeAspect="1"/>
          </p:cNvPicPr>
          <p:nvPr/>
        </p:nvPicPr>
        <p:blipFill>
          <a:blip r:embed="rId3" cstate="print"/>
          <a:stretch>
            <a:fillRect/>
          </a:stretch>
        </p:blipFill>
        <p:spPr>
          <a:xfrm>
            <a:off x="0" y="0"/>
            <a:ext cx="3297664" cy="1164240"/>
          </a:xfrm>
          <a:prstGeom prst="rect">
            <a:avLst/>
          </a:prstGeom>
        </p:spPr>
      </p:pic>
      <p:pic>
        <p:nvPicPr>
          <p:cNvPr id="18"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598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274888"/>
            <a:ext cx="7708900" cy="4521200"/>
          </a:xfrm>
          <a:prstGeom prst="rect">
            <a:avLst/>
          </a:prstGeom>
          <a:noFill/>
          <a:ln w="9525">
            <a:noFill/>
            <a:miter lim="800000"/>
            <a:headEnd/>
            <a:tailEnd/>
          </a:ln>
        </p:spPr>
      </p:pic>
      <p:sp>
        <p:nvSpPr>
          <p:cNvPr id="8" name="TextBox 7"/>
          <p:cNvSpPr txBox="1">
            <a:spLocks noChangeArrowheads="1"/>
          </p:cNvSpPr>
          <p:nvPr/>
        </p:nvSpPr>
        <p:spPr bwMode="auto">
          <a:xfrm>
            <a:off x="1584323" y="1752889"/>
            <a:ext cx="1558917" cy="461665"/>
          </a:xfrm>
          <a:prstGeom prst="rect">
            <a:avLst/>
          </a:prstGeom>
          <a:noFill/>
          <a:ln w="9525">
            <a:noFill/>
            <a:miter lim="800000"/>
            <a:headEnd/>
            <a:tailEnd/>
          </a:ln>
        </p:spPr>
        <p:txBody>
          <a:bodyPr wrap="square">
            <a:spAutoFit/>
          </a:bodyPr>
          <a:lstStyle/>
          <a:p>
            <a:r>
              <a:rPr lang="zh-CN" altLang="en-US" sz="2400" b="1" dirty="0">
                <a:solidFill>
                  <a:srgbClr val="000000"/>
                </a:solidFill>
                <a:latin typeface="华文楷体" pitchFamily="2" charset="-122"/>
                <a:ea typeface="华文楷体" pitchFamily="2" charset="-122"/>
              </a:rPr>
              <a:t>不知所措</a:t>
            </a:r>
            <a:endParaRPr lang="en-US" altLang="zh-CN" sz="2400" b="1" dirty="0">
              <a:solidFill>
                <a:srgbClr val="000000"/>
              </a:solidFill>
              <a:latin typeface="华文楷体" pitchFamily="2" charset="-122"/>
              <a:ea typeface="华文楷体" pitchFamily="2" charset="-122"/>
            </a:endParaRPr>
          </a:p>
        </p:txBody>
      </p:sp>
      <p:sp>
        <p:nvSpPr>
          <p:cNvPr id="13" name="文本框 5"/>
          <p:cNvSpPr txBox="1"/>
          <p:nvPr/>
        </p:nvSpPr>
        <p:spPr>
          <a:xfrm>
            <a:off x="1512885" y="4286256"/>
            <a:ext cx="6696000" cy="461665"/>
          </a:xfrm>
          <a:prstGeom prst="rect">
            <a:avLst/>
          </a:prstGeom>
          <a:solidFill>
            <a:srgbClr val="FFC000"/>
          </a:solidFill>
          <a:effectLst>
            <a:softEdge rad="127000"/>
          </a:effectLst>
        </p:spPr>
        <p:txBody>
          <a:bodyPr wrap="square">
            <a:spAutoFit/>
          </a:bodyPr>
          <a:lstStyle/>
          <a:p>
            <a:pPr>
              <a:defRPr/>
            </a:pPr>
            <a:r>
              <a:rPr kumimoji="1" lang="en-US" altLang="zh-CN" sz="2400" dirty="0">
                <a:solidFill>
                  <a:srgbClr val="0D0A10"/>
                </a:solidFill>
                <a:latin typeface="Helvetica"/>
              </a:rPr>
              <a:t>(</a:t>
            </a:r>
            <a:r>
              <a:rPr lang="en-US" altLang="zh-CN" sz="2400" dirty="0"/>
              <a:t>fierce competition / feel overwhelmed / job market)</a:t>
            </a:r>
            <a:r>
              <a:rPr kumimoji="1" lang="en-US" altLang="zh-CN" sz="2400" dirty="0">
                <a:solidFill>
                  <a:srgbClr val="0D0A10"/>
                </a:solidFill>
                <a:latin typeface="Helvetica"/>
              </a:rPr>
              <a:t> </a:t>
            </a:r>
          </a:p>
        </p:txBody>
      </p:sp>
      <p:sp>
        <p:nvSpPr>
          <p:cNvPr id="14" name="TextBox 8"/>
          <p:cNvSpPr txBox="1">
            <a:spLocks noChangeArrowheads="1"/>
          </p:cNvSpPr>
          <p:nvPr/>
        </p:nvSpPr>
        <p:spPr bwMode="auto">
          <a:xfrm>
            <a:off x="1571604" y="4786322"/>
            <a:ext cx="5978525" cy="1200329"/>
          </a:xfrm>
          <a:prstGeom prst="rect">
            <a:avLst/>
          </a:prstGeom>
          <a:noFill/>
          <a:ln w="9525">
            <a:noFill/>
            <a:miter lim="800000"/>
            <a:headEnd/>
            <a:tailEnd/>
          </a:ln>
        </p:spPr>
        <p:txBody>
          <a:bodyPr wrap="square">
            <a:spAutoFit/>
          </a:bodyPr>
          <a:lstStyle/>
          <a:p>
            <a:pPr>
              <a:spcBef>
                <a:spcPct val="50000"/>
              </a:spcBef>
            </a:pPr>
            <a:r>
              <a:rPr kumimoji="1" lang="en-US" altLang="zh-CN" sz="2400" dirty="0">
                <a:latin typeface="Helvetica"/>
              </a:rPr>
              <a:t>Nowadays, many young people </a:t>
            </a:r>
            <a:r>
              <a:rPr kumimoji="1" lang="en-US" altLang="zh-CN" sz="2400" b="1" i="1" dirty="0">
                <a:solidFill>
                  <a:srgbClr val="FF6600"/>
                </a:solidFill>
                <a:latin typeface="Helvetica"/>
              </a:rPr>
              <a:t>feel overwhelmed by </a:t>
            </a:r>
            <a:r>
              <a:rPr kumimoji="1" lang="en-US" altLang="zh-CN" sz="2400" dirty="0">
                <a:latin typeface="Helvetica"/>
              </a:rPr>
              <a:t>the fierce competition in the job market.</a:t>
            </a:r>
          </a:p>
        </p:txBody>
      </p:sp>
      <p:sp>
        <p:nvSpPr>
          <p:cNvPr id="16" name="TextBox 15"/>
          <p:cNvSpPr txBox="1">
            <a:spLocks noChangeArrowheads="1"/>
          </p:cNvSpPr>
          <p:nvPr/>
        </p:nvSpPr>
        <p:spPr bwMode="auto">
          <a:xfrm>
            <a:off x="5286380" y="1428736"/>
            <a:ext cx="2973388" cy="892552"/>
          </a:xfrm>
          <a:prstGeom prst="rect">
            <a:avLst/>
          </a:prstGeom>
          <a:noFill/>
          <a:ln w="9525" algn="ctr">
            <a:noFill/>
            <a:miter lim="800000"/>
            <a:headEnd/>
            <a:tailEnd/>
          </a:ln>
        </p:spPr>
        <p:txBody>
          <a:bodyPr wrap="square">
            <a:spAutoFit/>
          </a:bodyPr>
          <a:lstStyle/>
          <a:p>
            <a:pPr algn="ctr"/>
            <a:r>
              <a:rPr lang="en-US" altLang="zh-CN" sz="2600" b="1" dirty="0">
                <a:latin typeface="Helvetica"/>
              </a:rPr>
              <a:t>to feel overwhelmed by</a:t>
            </a:r>
          </a:p>
        </p:txBody>
      </p:sp>
      <p:sp>
        <p:nvSpPr>
          <p:cNvPr id="2" name="TextBox 1"/>
          <p:cNvSpPr txBox="1"/>
          <p:nvPr/>
        </p:nvSpPr>
        <p:spPr>
          <a:xfrm>
            <a:off x="3643306"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619250" y="3231063"/>
            <a:ext cx="6516688" cy="830997"/>
          </a:xfrm>
          <a:prstGeom prst="rect">
            <a:avLst/>
          </a:prstGeom>
          <a:noFill/>
          <a:ln w="9525">
            <a:noFill/>
            <a:miter lim="800000"/>
            <a:headEnd/>
            <a:tailEnd/>
          </a:ln>
        </p:spPr>
        <p:txBody>
          <a:bodyPr>
            <a:spAutoFit/>
          </a:bodyPr>
          <a:lstStyle/>
          <a:p>
            <a:r>
              <a:rPr lang="zh-CN" altLang="en-US" sz="2400" dirty="0">
                <a:latin typeface="华文行楷" pitchFamily="2" charset="-122"/>
                <a:ea typeface="华文行楷" pitchFamily="2" charset="-122"/>
              </a:rPr>
              <a:t>现如今，激烈的竞争让许多年轻人不知所措。</a:t>
            </a:r>
            <a:endParaRPr lang="en-US" altLang="zh-CN" sz="2400" dirty="0">
              <a:latin typeface="华文行楷" pitchFamily="2" charset="-122"/>
              <a:ea typeface="华文行楷" pitchFamily="2" charset="-122"/>
            </a:endParaRPr>
          </a:p>
          <a:p>
            <a:endParaRPr lang="en-US" altLang="zh-CN" sz="2400" dirty="0">
              <a:latin typeface="华文行楷" pitchFamily="2" charset="-122"/>
              <a:ea typeface="华文行楷" pitchFamily="2" charset="-122"/>
            </a:endParaRPr>
          </a:p>
        </p:txBody>
      </p:sp>
      <p:sp>
        <p:nvSpPr>
          <p:cNvPr id="25" name="TextBox 24"/>
          <p:cNvSpPr txBox="1"/>
          <p:nvPr/>
        </p:nvSpPr>
        <p:spPr>
          <a:xfrm>
            <a:off x="1493827" y="3714752"/>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17" name="TextBox 16"/>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Practical Phrases</a:t>
            </a:r>
            <a:endParaRPr lang="en-US" altLang="zh-CN" sz="2400" dirty="0">
              <a:solidFill>
                <a:schemeClr val="accent6">
                  <a:lumMod val="75000"/>
                </a:schemeClr>
              </a:solidFill>
              <a:ea typeface="+mn-ea"/>
            </a:endParaRPr>
          </a:p>
        </p:txBody>
      </p:sp>
      <p:pic>
        <p:nvPicPr>
          <p:cNvPr id="19" name="图片 18" descr="图片2.png"/>
          <p:cNvPicPr>
            <a:picLocks noChangeAspect="1"/>
          </p:cNvPicPr>
          <p:nvPr/>
        </p:nvPicPr>
        <p:blipFill>
          <a:blip r:embed="rId3" cstate="print"/>
          <a:stretch>
            <a:fillRect/>
          </a:stretch>
        </p:blipFill>
        <p:spPr>
          <a:xfrm>
            <a:off x="0" y="0"/>
            <a:ext cx="3297664" cy="1164240"/>
          </a:xfrm>
          <a:prstGeom prst="rect">
            <a:avLst/>
          </a:prstGeom>
        </p:spPr>
      </p:pic>
      <p:pic>
        <p:nvPicPr>
          <p:cNvPr id="18"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613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274888"/>
            <a:ext cx="7708900" cy="4521200"/>
          </a:xfrm>
          <a:prstGeom prst="rect">
            <a:avLst/>
          </a:prstGeom>
          <a:noFill/>
          <a:ln w="9525">
            <a:noFill/>
            <a:miter lim="800000"/>
            <a:headEnd/>
            <a:tailEnd/>
          </a:ln>
        </p:spPr>
      </p:pic>
      <p:sp>
        <p:nvSpPr>
          <p:cNvPr id="8" name="TextBox 7"/>
          <p:cNvSpPr txBox="1">
            <a:spLocks noChangeArrowheads="1"/>
          </p:cNvSpPr>
          <p:nvPr/>
        </p:nvSpPr>
        <p:spPr bwMode="auto">
          <a:xfrm>
            <a:off x="1041403" y="1650673"/>
            <a:ext cx="2459027" cy="461665"/>
          </a:xfrm>
          <a:prstGeom prst="rect">
            <a:avLst/>
          </a:prstGeom>
          <a:noFill/>
          <a:ln w="9525">
            <a:noFill/>
            <a:miter lim="800000"/>
            <a:headEnd/>
            <a:tailEnd/>
          </a:ln>
        </p:spPr>
        <p:txBody>
          <a:bodyPr wrap="square">
            <a:spAutoFit/>
          </a:bodyPr>
          <a:lstStyle/>
          <a:p>
            <a:r>
              <a:rPr kumimoji="1" lang="zh-CN" altLang="en-US" sz="2400" b="1" dirty="0">
                <a:solidFill>
                  <a:srgbClr val="0D0A10"/>
                </a:solidFill>
                <a:latin typeface="华文楷体"/>
                <a:ea typeface="华文楷体"/>
                <a:cs typeface="华文楷体"/>
              </a:rPr>
              <a:t>有机会，有希望</a:t>
            </a:r>
            <a:endParaRPr kumimoji="1" lang="en-US" altLang="zh-CN" sz="2400" b="1" dirty="0">
              <a:solidFill>
                <a:srgbClr val="0D0A10"/>
              </a:solidFill>
              <a:latin typeface="华文楷体"/>
              <a:ea typeface="华文楷体"/>
              <a:cs typeface="华文楷体"/>
            </a:endParaRPr>
          </a:p>
        </p:txBody>
      </p:sp>
      <p:sp>
        <p:nvSpPr>
          <p:cNvPr id="13" name="文本框 5"/>
          <p:cNvSpPr txBox="1"/>
          <p:nvPr/>
        </p:nvSpPr>
        <p:spPr>
          <a:xfrm>
            <a:off x="1643042" y="4357694"/>
            <a:ext cx="5298349" cy="461665"/>
          </a:xfrm>
          <a:prstGeom prst="rect">
            <a:avLst/>
          </a:prstGeom>
          <a:solidFill>
            <a:srgbClr val="FFC000"/>
          </a:solidFill>
          <a:effectLst>
            <a:softEdge rad="127000"/>
          </a:effectLst>
        </p:spPr>
        <p:txBody>
          <a:bodyPr wrap="square">
            <a:spAutoFit/>
          </a:bodyPr>
          <a:lstStyle/>
          <a:p>
            <a:pPr>
              <a:defRPr/>
            </a:pPr>
            <a:r>
              <a:rPr kumimoji="1" lang="en-US" altLang="zh-CN" sz="2400" dirty="0">
                <a:solidFill>
                  <a:srgbClr val="0D0A10"/>
                </a:solidFill>
                <a:latin typeface="Helvetica"/>
              </a:rPr>
              <a:t>(</a:t>
            </a:r>
            <a:r>
              <a:rPr lang="en-US" altLang="zh-CN" sz="2400" dirty="0"/>
              <a:t>stand little chance of / extreme weather</a:t>
            </a:r>
            <a:r>
              <a:rPr kumimoji="1" lang="en-US" altLang="zh-CN" sz="2400" dirty="0">
                <a:solidFill>
                  <a:srgbClr val="0D0A10"/>
                </a:solidFill>
                <a:latin typeface="Helvetica"/>
              </a:rPr>
              <a:t>) </a:t>
            </a:r>
          </a:p>
        </p:txBody>
      </p:sp>
      <p:sp>
        <p:nvSpPr>
          <p:cNvPr id="14" name="TextBox 8"/>
          <p:cNvSpPr txBox="1">
            <a:spLocks noChangeArrowheads="1"/>
          </p:cNvSpPr>
          <p:nvPr/>
        </p:nvSpPr>
        <p:spPr bwMode="auto">
          <a:xfrm>
            <a:off x="1665309" y="5000636"/>
            <a:ext cx="5978525" cy="2086725"/>
          </a:xfrm>
          <a:prstGeom prst="rect">
            <a:avLst/>
          </a:prstGeom>
          <a:noFill/>
          <a:ln w="9525">
            <a:noFill/>
            <a:miter lim="800000"/>
            <a:headEnd/>
            <a:tailEnd/>
          </a:ln>
        </p:spPr>
        <p:txBody>
          <a:bodyPr wrap="square">
            <a:spAutoFit/>
          </a:bodyPr>
          <a:lstStyle/>
          <a:p>
            <a:pPr>
              <a:lnSpc>
                <a:spcPct val="120000"/>
              </a:lnSpc>
              <a:spcBef>
                <a:spcPct val="50000"/>
              </a:spcBef>
            </a:pPr>
            <a:r>
              <a:rPr kumimoji="1" lang="en-US" altLang="zh-CN" sz="2400" dirty="0">
                <a:latin typeface="Helvetica"/>
              </a:rPr>
              <a:t>Animals </a:t>
            </a:r>
            <a:r>
              <a:rPr kumimoji="1" lang="en-US" altLang="zh-CN" sz="2400" b="1" i="1" dirty="0">
                <a:solidFill>
                  <a:srgbClr val="FF6600"/>
                </a:solidFill>
                <a:latin typeface="Helvetica"/>
              </a:rPr>
              <a:t>stand little chance</a:t>
            </a:r>
            <a:r>
              <a:rPr kumimoji="1" lang="en-US" altLang="zh-CN" sz="2400" dirty="0">
                <a:latin typeface="Helvetica"/>
              </a:rPr>
              <a:t> of survival under such extreme weather.  </a:t>
            </a:r>
          </a:p>
          <a:p>
            <a:pPr>
              <a:spcBef>
                <a:spcPct val="50000"/>
              </a:spcBef>
            </a:pPr>
            <a:endParaRPr kumimoji="1" lang="en-US" altLang="zh-CN" sz="2400" dirty="0">
              <a:latin typeface="Helvetica"/>
            </a:endParaRPr>
          </a:p>
          <a:p>
            <a:pPr>
              <a:spcBef>
                <a:spcPct val="50000"/>
              </a:spcBef>
            </a:pPr>
            <a:endParaRPr kumimoji="1" lang="en-US" altLang="zh-CN" sz="2400" dirty="0">
              <a:latin typeface="Helvetica"/>
            </a:endParaRPr>
          </a:p>
        </p:txBody>
      </p:sp>
      <p:sp>
        <p:nvSpPr>
          <p:cNvPr id="16" name="TextBox 15"/>
          <p:cNvSpPr txBox="1">
            <a:spLocks noChangeArrowheads="1"/>
          </p:cNvSpPr>
          <p:nvPr/>
        </p:nvSpPr>
        <p:spPr bwMode="auto">
          <a:xfrm>
            <a:off x="5162550" y="1650673"/>
            <a:ext cx="3767168" cy="492443"/>
          </a:xfrm>
          <a:prstGeom prst="rect">
            <a:avLst/>
          </a:prstGeom>
          <a:noFill/>
          <a:ln w="9525" algn="ctr">
            <a:noFill/>
            <a:miter lim="800000"/>
            <a:headEnd/>
            <a:tailEnd/>
          </a:ln>
        </p:spPr>
        <p:txBody>
          <a:bodyPr wrap="square">
            <a:spAutoFit/>
          </a:bodyPr>
          <a:lstStyle/>
          <a:p>
            <a:r>
              <a:rPr lang="en-US" altLang="zh-CN" sz="2400" b="1" dirty="0"/>
              <a:t> </a:t>
            </a:r>
            <a:r>
              <a:rPr lang="en-US" altLang="zh-CN" sz="2600" b="1" dirty="0">
                <a:latin typeface="Helvetica"/>
              </a:rPr>
              <a:t>to stand a chance of </a:t>
            </a:r>
          </a:p>
        </p:txBody>
      </p:sp>
      <p:sp>
        <p:nvSpPr>
          <p:cNvPr id="2" name="TextBox 1"/>
          <p:cNvSpPr txBox="1"/>
          <p:nvPr/>
        </p:nvSpPr>
        <p:spPr>
          <a:xfrm>
            <a:off x="3511550" y="1681451"/>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619250" y="3283865"/>
            <a:ext cx="6516688" cy="461665"/>
          </a:xfrm>
          <a:prstGeom prst="rect">
            <a:avLst/>
          </a:prstGeom>
          <a:noFill/>
          <a:ln w="9525">
            <a:noFill/>
            <a:miter lim="800000"/>
            <a:headEnd/>
            <a:tailEnd/>
          </a:ln>
        </p:spPr>
        <p:txBody>
          <a:bodyPr>
            <a:spAutoFit/>
          </a:bodyPr>
          <a:lstStyle/>
          <a:p>
            <a:r>
              <a:rPr lang="zh-CN" altLang="en-US" sz="2400" dirty="0">
                <a:latin typeface="华文行楷" pitchFamily="2" charset="-122"/>
                <a:ea typeface="华文行楷" pitchFamily="2" charset="-122"/>
              </a:rPr>
              <a:t>在这种极端天气下动物很难存活。</a:t>
            </a:r>
          </a:p>
        </p:txBody>
      </p:sp>
      <p:sp>
        <p:nvSpPr>
          <p:cNvPr id="25" name="TextBox 24"/>
          <p:cNvSpPr txBox="1"/>
          <p:nvPr/>
        </p:nvSpPr>
        <p:spPr>
          <a:xfrm>
            <a:off x="1476375" y="3857628"/>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17" name="TextBox 16"/>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Practical Phrases</a:t>
            </a:r>
            <a:endParaRPr lang="en-US" altLang="zh-CN" sz="2400" dirty="0">
              <a:solidFill>
                <a:schemeClr val="accent6">
                  <a:lumMod val="75000"/>
                </a:schemeClr>
              </a:solidFill>
              <a:ea typeface="+mn-ea"/>
            </a:endParaRPr>
          </a:p>
        </p:txBody>
      </p:sp>
      <p:pic>
        <p:nvPicPr>
          <p:cNvPr id="19" name="图片 18" descr="图片2.png"/>
          <p:cNvPicPr>
            <a:picLocks noChangeAspect="1"/>
          </p:cNvPicPr>
          <p:nvPr/>
        </p:nvPicPr>
        <p:blipFill>
          <a:blip r:embed="rId3" cstate="print"/>
          <a:stretch>
            <a:fillRect/>
          </a:stretch>
        </p:blipFill>
        <p:spPr>
          <a:xfrm>
            <a:off x="0" y="0"/>
            <a:ext cx="3297664" cy="1164240"/>
          </a:xfrm>
          <a:prstGeom prst="rect">
            <a:avLst/>
          </a:prstGeom>
        </p:spPr>
      </p:pic>
      <p:pic>
        <p:nvPicPr>
          <p:cNvPr id="18"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968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274888"/>
            <a:ext cx="7708900" cy="4521200"/>
          </a:xfrm>
          <a:prstGeom prst="rect">
            <a:avLst/>
          </a:prstGeom>
          <a:noFill/>
          <a:ln w="9525">
            <a:noFill/>
            <a:miter lim="800000"/>
            <a:headEnd/>
            <a:tailEnd/>
          </a:ln>
        </p:spPr>
      </p:pic>
      <p:sp>
        <p:nvSpPr>
          <p:cNvPr id="8" name="TextBox 7"/>
          <p:cNvSpPr txBox="1">
            <a:spLocks noChangeArrowheads="1"/>
          </p:cNvSpPr>
          <p:nvPr/>
        </p:nvSpPr>
        <p:spPr bwMode="auto">
          <a:xfrm>
            <a:off x="928663" y="1681451"/>
            <a:ext cx="2197126" cy="461665"/>
          </a:xfrm>
          <a:prstGeom prst="rect">
            <a:avLst/>
          </a:prstGeom>
          <a:noFill/>
          <a:ln w="9525">
            <a:noFill/>
            <a:miter lim="800000"/>
            <a:headEnd/>
            <a:tailEnd/>
          </a:ln>
        </p:spPr>
        <p:txBody>
          <a:bodyPr wrap="square">
            <a:spAutoFit/>
          </a:bodyPr>
          <a:lstStyle/>
          <a:p>
            <a:pPr algn="ctr"/>
            <a:r>
              <a:rPr lang="zh-CN" altLang="en-US" sz="2400" b="1" dirty="0">
                <a:latin typeface="华文楷体"/>
                <a:ea typeface="华文楷体"/>
                <a:cs typeface="华文楷体"/>
              </a:rPr>
              <a:t>乐于做某事</a:t>
            </a:r>
          </a:p>
        </p:txBody>
      </p:sp>
      <p:sp>
        <p:nvSpPr>
          <p:cNvPr id="13" name="文本框 5"/>
          <p:cNvSpPr txBox="1"/>
          <p:nvPr/>
        </p:nvSpPr>
        <p:spPr>
          <a:xfrm>
            <a:off x="1476375" y="4436546"/>
            <a:ext cx="5963835" cy="461665"/>
          </a:xfrm>
          <a:prstGeom prst="rect">
            <a:avLst/>
          </a:prstGeom>
          <a:solidFill>
            <a:srgbClr val="FFC000"/>
          </a:solidFill>
          <a:effectLst>
            <a:softEdge rad="127000"/>
          </a:effectLst>
        </p:spPr>
        <p:txBody>
          <a:bodyPr>
            <a:spAutoFit/>
          </a:bodyPr>
          <a:lstStyle/>
          <a:p>
            <a:pPr>
              <a:defRPr/>
            </a:pPr>
            <a:r>
              <a:rPr kumimoji="1" lang="en-US" altLang="zh-CN" sz="2400" dirty="0">
                <a:solidFill>
                  <a:srgbClr val="0D0A10"/>
                </a:solidFill>
                <a:latin typeface="Helvetica"/>
              </a:rPr>
              <a:t>(</a:t>
            </a:r>
            <a:r>
              <a:rPr lang="en-US" altLang="zh-CN" sz="2400" dirty="0"/>
              <a:t>take a great pleasure in / lend a helping had</a:t>
            </a:r>
            <a:r>
              <a:rPr kumimoji="1" lang="en-US" altLang="zh-CN" sz="2400" dirty="0">
                <a:solidFill>
                  <a:srgbClr val="0D0A10"/>
                </a:solidFill>
                <a:latin typeface="Helvetica"/>
              </a:rPr>
              <a:t>) </a:t>
            </a:r>
          </a:p>
        </p:txBody>
      </p:sp>
      <p:sp>
        <p:nvSpPr>
          <p:cNvPr id="14" name="TextBox 8"/>
          <p:cNvSpPr txBox="1">
            <a:spLocks noChangeArrowheads="1"/>
          </p:cNvSpPr>
          <p:nvPr/>
        </p:nvSpPr>
        <p:spPr bwMode="auto">
          <a:xfrm>
            <a:off x="1571604" y="4357694"/>
            <a:ext cx="6643734" cy="1565813"/>
          </a:xfrm>
          <a:prstGeom prst="rect">
            <a:avLst/>
          </a:prstGeom>
          <a:noFill/>
          <a:ln w="9525">
            <a:noFill/>
            <a:miter lim="800000"/>
            <a:headEnd/>
            <a:tailEnd/>
          </a:ln>
        </p:spPr>
        <p:txBody>
          <a:bodyPr wrap="square">
            <a:spAutoFit/>
          </a:bodyPr>
          <a:lstStyle/>
          <a:p>
            <a:pPr>
              <a:lnSpc>
                <a:spcPct val="120000"/>
              </a:lnSpc>
              <a:spcBef>
                <a:spcPct val="50000"/>
              </a:spcBef>
            </a:pPr>
            <a:endParaRPr kumimoji="1" lang="en-US" altLang="zh-CN" sz="2400" dirty="0">
              <a:latin typeface="Helvetica"/>
            </a:endParaRPr>
          </a:p>
          <a:p>
            <a:pPr>
              <a:lnSpc>
                <a:spcPct val="120000"/>
              </a:lnSpc>
              <a:spcBef>
                <a:spcPct val="50000"/>
              </a:spcBef>
            </a:pPr>
            <a:r>
              <a:rPr kumimoji="1" lang="en-US" altLang="zh-CN" sz="2400" dirty="0">
                <a:latin typeface="Helvetica"/>
              </a:rPr>
              <a:t>He always </a:t>
            </a:r>
            <a:r>
              <a:rPr kumimoji="1" lang="en-US" altLang="zh-CN" sz="2400" b="1" i="1" dirty="0">
                <a:solidFill>
                  <a:srgbClr val="FF6600"/>
                </a:solidFill>
                <a:latin typeface="Helvetica"/>
              </a:rPr>
              <a:t>takes great pleasure in</a:t>
            </a:r>
            <a:r>
              <a:rPr kumimoji="1" lang="en-US" altLang="zh-CN" sz="2400" dirty="0">
                <a:latin typeface="Helvetica"/>
              </a:rPr>
              <a:t> </a:t>
            </a:r>
            <a:r>
              <a:rPr kumimoji="1" lang="en-US" altLang="zh-CN" sz="2400" b="1" i="1" dirty="0">
                <a:solidFill>
                  <a:srgbClr val="FF6600"/>
                </a:solidFill>
                <a:latin typeface="Helvetica"/>
              </a:rPr>
              <a:t>lending a helping hand</a:t>
            </a:r>
            <a:r>
              <a:rPr kumimoji="1" lang="en-US" altLang="zh-CN" sz="2400" dirty="0">
                <a:latin typeface="Helvetica"/>
              </a:rPr>
              <a:t> to people around him.</a:t>
            </a: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66" y="3212427"/>
            <a:ext cx="6516688" cy="461665"/>
          </a:xfrm>
          <a:prstGeom prst="rect">
            <a:avLst/>
          </a:prstGeom>
          <a:noFill/>
          <a:ln w="9525">
            <a:noFill/>
            <a:miter lim="800000"/>
            <a:headEnd/>
            <a:tailEnd/>
          </a:ln>
        </p:spPr>
        <p:txBody>
          <a:bodyPr>
            <a:spAutoFit/>
          </a:bodyPr>
          <a:lstStyle/>
          <a:p>
            <a:r>
              <a:rPr lang="zh-CN" altLang="en-US" sz="2400" dirty="0">
                <a:latin typeface="华文行楷" pitchFamily="2" charset="-122"/>
                <a:ea typeface="华文行楷" pitchFamily="2" charset="-122"/>
              </a:rPr>
              <a:t>他总是乐于向周围的人伸出援助之手。</a:t>
            </a:r>
            <a:endParaRPr lang="en-US" altLang="zh-CN" sz="2400" dirty="0">
              <a:latin typeface="华文行楷" pitchFamily="2" charset="-122"/>
              <a:ea typeface="华文行楷" pitchFamily="2" charset="-122"/>
            </a:endParaRPr>
          </a:p>
        </p:txBody>
      </p:sp>
      <p:sp>
        <p:nvSpPr>
          <p:cNvPr id="25" name="TextBox 24"/>
          <p:cNvSpPr txBox="1"/>
          <p:nvPr/>
        </p:nvSpPr>
        <p:spPr>
          <a:xfrm>
            <a:off x="1476375" y="3786190"/>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228367" name="Text Box 16"/>
          <p:cNvSpPr txBox="1">
            <a:spLocks noChangeArrowheads="1"/>
          </p:cNvSpPr>
          <p:nvPr/>
        </p:nvSpPr>
        <p:spPr bwMode="auto">
          <a:xfrm>
            <a:off x="5724525" y="1152525"/>
            <a:ext cx="2016125" cy="579438"/>
          </a:xfrm>
          <a:prstGeom prst="rect">
            <a:avLst/>
          </a:prstGeom>
          <a:noFill/>
          <a:ln w="25400" algn="ctr">
            <a:noFill/>
            <a:miter lim="800000"/>
            <a:headEnd/>
            <a:tailEnd/>
          </a:ln>
        </p:spPr>
        <p:txBody>
          <a:bodyPr>
            <a:spAutoFit/>
          </a:bodyPr>
          <a:lstStyle/>
          <a:p>
            <a:pPr marL="342900" indent="-342900">
              <a:spcBef>
                <a:spcPct val="50000"/>
              </a:spcBef>
            </a:pPr>
            <a:endParaRPr lang="zh-CN" altLang="en-US"/>
          </a:p>
        </p:txBody>
      </p:sp>
      <p:sp>
        <p:nvSpPr>
          <p:cNvPr id="4" name="TextBox 7"/>
          <p:cNvSpPr txBox="1">
            <a:spLocks noChangeArrowheads="1"/>
          </p:cNvSpPr>
          <p:nvPr/>
        </p:nvSpPr>
        <p:spPr bwMode="auto">
          <a:xfrm>
            <a:off x="5083153" y="1428736"/>
            <a:ext cx="3981450" cy="892552"/>
          </a:xfrm>
          <a:prstGeom prst="rect">
            <a:avLst/>
          </a:prstGeom>
          <a:noFill/>
          <a:ln w="9525">
            <a:noFill/>
            <a:miter lim="800000"/>
            <a:headEnd/>
            <a:tailEnd/>
          </a:ln>
        </p:spPr>
        <p:txBody>
          <a:bodyPr>
            <a:spAutoFit/>
          </a:bodyPr>
          <a:lstStyle/>
          <a:p>
            <a:pPr algn="ctr"/>
            <a:r>
              <a:rPr lang="en-US" altLang="zh-CN" sz="2600" b="1" dirty="0">
                <a:latin typeface="Helvetica"/>
              </a:rPr>
              <a:t>to take pleasure in doing </a:t>
            </a:r>
            <a:r>
              <a:rPr lang="en-US" altLang="zh-CN" sz="2600" b="1" dirty="0" err="1">
                <a:latin typeface="Helvetica"/>
              </a:rPr>
              <a:t>sth</a:t>
            </a:r>
            <a:r>
              <a:rPr lang="en-US" altLang="zh-CN" sz="2600" b="1" dirty="0">
                <a:latin typeface="Helvetica"/>
              </a:rPr>
              <a:t>.</a:t>
            </a:r>
            <a:endParaRPr lang="zh-CN" altLang="en-US" sz="2600" b="1" dirty="0">
              <a:latin typeface="Helvetica"/>
            </a:endParaRPr>
          </a:p>
        </p:txBody>
      </p:sp>
      <p:sp>
        <p:nvSpPr>
          <p:cNvPr id="17" name="TextBox 16"/>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Practical Phrases</a:t>
            </a:r>
            <a:endParaRPr lang="en-US" altLang="zh-CN" sz="2400" dirty="0">
              <a:solidFill>
                <a:schemeClr val="accent6">
                  <a:lumMod val="75000"/>
                </a:schemeClr>
              </a:solidFill>
              <a:ea typeface="+mn-ea"/>
            </a:endParaRPr>
          </a:p>
        </p:txBody>
      </p:sp>
      <p:pic>
        <p:nvPicPr>
          <p:cNvPr id="18" name="图片 17" descr="图片2.png"/>
          <p:cNvPicPr>
            <a:picLocks noChangeAspect="1"/>
          </p:cNvPicPr>
          <p:nvPr/>
        </p:nvPicPr>
        <p:blipFill>
          <a:blip r:embed="rId3" cstate="print"/>
          <a:stretch>
            <a:fillRect/>
          </a:stretch>
        </p:blipFill>
        <p:spPr>
          <a:xfrm>
            <a:off x="0" y="0"/>
            <a:ext cx="3297664" cy="1164240"/>
          </a:xfrm>
          <a:prstGeom prst="rect">
            <a:avLst/>
          </a:prstGeom>
        </p:spPr>
      </p:pic>
      <p:pic>
        <p:nvPicPr>
          <p:cNvPr id="16"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70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5"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336800"/>
            <a:ext cx="7708900" cy="4521200"/>
          </a:xfrm>
          <a:prstGeom prst="rect">
            <a:avLst/>
          </a:prstGeom>
          <a:noFill/>
          <a:ln w="9525">
            <a:noFill/>
            <a:miter lim="800000"/>
            <a:headEnd/>
            <a:tailEnd/>
          </a:ln>
        </p:spPr>
      </p:pic>
      <p:sp>
        <p:nvSpPr>
          <p:cNvPr id="8" name="TextBox 7"/>
          <p:cNvSpPr txBox="1">
            <a:spLocks noChangeArrowheads="1"/>
          </p:cNvSpPr>
          <p:nvPr/>
        </p:nvSpPr>
        <p:spPr bwMode="auto">
          <a:xfrm>
            <a:off x="1016000" y="1714488"/>
            <a:ext cx="2267202" cy="461665"/>
          </a:xfrm>
          <a:prstGeom prst="rect">
            <a:avLst/>
          </a:prstGeom>
          <a:noFill/>
          <a:ln w="9525">
            <a:noFill/>
            <a:miter lim="800000"/>
            <a:headEnd/>
            <a:tailEnd/>
          </a:ln>
        </p:spPr>
        <p:txBody>
          <a:bodyPr wrap="square">
            <a:spAutoFit/>
          </a:bodyPr>
          <a:lstStyle/>
          <a:p>
            <a:pPr algn="ctr"/>
            <a:r>
              <a:rPr lang="zh-CN" altLang="en-US" sz="2400" b="1" dirty="0">
                <a:solidFill>
                  <a:srgbClr val="000000"/>
                </a:solidFill>
                <a:latin typeface="华文楷体" pitchFamily="2" charset="-122"/>
                <a:ea typeface="华文楷体" pitchFamily="2" charset="-122"/>
              </a:rPr>
              <a:t>打开方便之门</a:t>
            </a:r>
            <a:endParaRPr lang="zh-CN" altLang="en-US" sz="2400" b="1" dirty="0">
              <a:latin typeface="华文楷体"/>
              <a:ea typeface="华文楷体"/>
              <a:cs typeface="华文楷体"/>
            </a:endParaRPr>
          </a:p>
        </p:txBody>
      </p:sp>
      <p:sp>
        <p:nvSpPr>
          <p:cNvPr id="13" name="文本框 5"/>
          <p:cNvSpPr txBox="1"/>
          <p:nvPr/>
        </p:nvSpPr>
        <p:spPr>
          <a:xfrm>
            <a:off x="1571604" y="4572008"/>
            <a:ext cx="5173359" cy="461665"/>
          </a:xfrm>
          <a:prstGeom prst="rect">
            <a:avLst/>
          </a:prstGeom>
          <a:solidFill>
            <a:srgbClr val="FFC000"/>
          </a:solidFill>
          <a:effectLst>
            <a:softEdge rad="127000"/>
          </a:effectLst>
        </p:spPr>
        <p:txBody>
          <a:bodyPr wrap="square">
            <a:spAutoFit/>
          </a:bodyPr>
          <a:lstStyle/>
          <a:p>
            <a:pPr>
              <a:defRPr/>
            </a:pPr>
            <a:r>
              <a:rPr kumimoji="1" lang="en-US" altLang="zh-CN" sz="2400" dirty="0">
                <a:solidFill>
                  <a:srgbClr val="0D0A10"/>
                </a:solidFill>
                <a:latin typeface="Helvetica"/>
              </a:rPr>
              <a:t>(</a:t>
            </a:r>
            <a:r>
              <a:rPr lang="en-US" altLang="zh-CN" sz="2400" dirty="0"/>
              <a:t>open the door to</a:t>
            </a:r>
            <a:r>
              <a:rPr kumimoji="1" lang="en-US" altLang="zh-CN" sz="2400" dirty="0"/>
              <a:t> </a:t>
            </a:r>
            <a:r>
              <a:rPr lang="en-US" altLang="zh-CN" sz="2400" dirty="0"/>
              <a:t>/ communicate with</a:t>
            </a:r>
            <a:r>
              <a:rPr kumimoji="1" lang="en-US" altLang="zh-CN" sz="2400" dirty="0">
                <a:solidFill>
                  <a:srgbClr val="0D0A10"/>
                </a:solidFill>
                <a:latin typeface="Helvetica"/>
              </a:rPr>
              <a:t>)</a:t>
            </a:r>
          </a:p>
        </p:txBody>
      </p:sp>
      <p:sp>
        <p:nvSpPr>
          <p:cNvPr id="14" name="TextBox 8"/>
          <p:cNvSpPr txBox="1">
            <a:spLocks noChangeArrowheads="1"/>
          </p:cNvSpPr>
          <p:nvPr/>
        </p:nvSpPr>
        <p:spPr bwMode="auto">
          <a:xfrm>
            <a:off x="1500166" y="5143512"/>
            <a:ext cx="6643734" cy="937949"/>
          </a:xfrm>
          <a:prstGeom prst="rect">
            <a:avLst/>
          </a:prstGeom>
          <a:noFill/>
          <a:ln w="9525">
            <a:noFill/>
            <a:miter lim="800000"/>
            <a:headEnd/>
            <a:tailEnd/>
          </a:ln>
        </p:spPr>
        <p:txBody>
          <a:bodyPr wrap="square">
            <a:spAutoFit/>
          </a:bodyPr>
          <a:lstStyle/>
          <a:p>
            <a:pPr>
              <a:lnSpc>
                <a:spcPct val="120000"/>
              </a:lnSpc>
              <a:spcBef>
                <a:spcPct val="50000"/>
              </a:spcBef>
            </a:pPr>
            <a:r>
              <a:rPr kumimoji="1" lang="en-US" altLang="zh-CN" sz="2400" dirty="0">
                <a:latin typeface="Helvetica"/>
              </a:rPr>
              <a:t>These useful suggestions </a:t>
            </a:r>
            <a:r>
              <a:rPr kumimoji="1" lang="en-US" altLang="zh-CN" sz="2400" b="1" i="1" dirty="0">
                <a:solidFill>
                  <a:srgbClr val="FF6600"/>
                </a:solidFill>
                <a:latin typeface="Helvetica"/>
              </a:rPr>
              <a:t>open the door to</a:t>
            </a:r>
            <a:r>
              <a:rPr kumimoji="1" lang="en-US" altLang="zh-CN" sz="2400" dirty="0">
                <a:latin typeface="Helvetica"/>
              </a:rPr>
              <a:t> better communication with your parents. </a:t>
            </a: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66" y="3231063"/>
            <a:ext cx="6643734" cy="830997"/>
          </a:xfrm>
          <a:prstGeom prst="rect">
            <a:avLst/>
          </a:prstGeom>
          <a:noFill/>
          <a:ln w="9525">
            <a:noFill/>
            <a:miter lim="800000"/>
            <a:headEnd/>
            <a:tailEnd/>
          </a:ln>
        </p:spPr>
        <p:txBody>
          <a:bodyPr wrap="square">
            <a:spAutoFit/>
          </a:bodyPr>
          <a:lstStyle/>
          <a:p>
            <a:r>
              <a:rPr lang="zh-CN" altLang="en-US" sz="2400" dirty="0">
                <a:latin typeface="华文行楷" pitchFamily="2" charset="-122"/>
                <a:ea typeface="华文行楷" pitchFamily="2" charset="-122"/>
              </a:rPr>
              <a:t>这些实用的建议为你更好地与父母交流敞开方便之门。</a:t>
            </a:r>
            <a:endParaRPr lang="en-US" altLang="zh-CN" sz="2400" dirty="0">
              <a:latin typeface="华文行楷" pitchFamily="2" charset="-122"/>
              <a:ea typeface="华文行楷" pitchFamily="2" charset="-122"/>
            </a:endParaRPr>
          </a:p>
        </p:txBody>
      </p:sp>
      <p:sp>
        <p:nvSpPr>
          <p:cNvPr id="25" name="TextBox 24"/>
          <p:cNvSpPr txBox="1"/>
          <p:nvPr/>
        </p:nvSpPr>
        <p:spPr>
          <a:xfrm>
            <a:off x="1493827" y="4071942"/>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230415" name="Text Box 16"/>
          <p:cNvSpPr txBox="1">
            <a:spLocks noChangeArrowheads="1"/>
          </p:cNvSpPr>
          <p:nvPr/>
        </p:nvSpPr>
        <p:spPr bwMode="auto">
          <a:xfrm>
            <a:off x="5724525" y="1152525"/>
            <a:ext cx="2016125" cy="579438"/>
          </a:xfrm>
          <a:prstGeom prst="rect">
            <a:avLst/>
          </a:prstGeom>
          <a:noFill/>
          <a:ln w="25400" algn="ctr">
            <a:noFill/>
            <a:miter lim="800000"/>
            <a:headEnd/>
            <a:tailEnd/>
          </a:ln>
        </p:spPr>
        <p:txBody>
          <a:bodyPr>
            <a:spAutoFit/>
          </a:bodyPr>
          <a:lstStyle/>
          <a:p>
            <a:pPr marL="342900" indent="-342900">
              <a:spcBef>
                <a:spcPct val="50000"/>
              </a:spcBef>
            </a:pPr>
            <a:endParaRPr lang="zh-CN" altLang="en-US"/>
          </a:p>
        </p:txBody>
      </p:sp>
      <p:sp>
        <p:nvSpPr>
          <p:cNvPr id="4" name="TextBox 7"/>
          <p:cNvSpPr txBox="1">
            <a:spLocks noChangeArrowheads="1"/>
          </p:cNvSpPr>
          <p:nvPr/>
        </p:nvSpPr>
        <p:spPr bwMode="auto">
          <a:xfrm>
            <a:off x="5410201" y="1357298"/>
            <a:ext cx="3090889" cy="892552"/>
          </a:xfrm>
          <a:prstGeom prst="rect">
            <a:avLst/>
          </a:prstGeom>
          <a:noFill/>
          <a:ln w="9525">
            <a:noFill/>
            <a:miter lim="800000"/>
            <a:headEnd/>
            <a:tailEnd/>
          </a:ln>
        </p:spPr>
        <p:txBody>
          <a:bodyPr wrap="square">
            <a:spAutoFit/>
          </a:bodyPr>
          <a:lstStyle/>
          <a:p>
            <a:pPr algn="ctr"/>
            <a:r>
              <a:rPr lang="en-US" altLang="zh-CN" sz="2600" b="1" dirty="0">
                <a:latin typeface="Helvetica"/>
              </a:rPr>
              <a:t>to open the door to </a:t>
            </a:r>
            <a:r>
              <a:rPr lang="en-US" altLang="zh-CN" sz="2600" b="1" dirty="0" err="1">
                <a:latin typeface="Helvetica"/>
              </a:rPr>
              <a:t>sth</a:t>
            </a:r>
            <a:r>
              <a:rPr lang="en-US" altLang="zh-CN" sz="2600" b="1" dirty="0">
                <a:latin typeface="Helvetica"/>
              </a:rPr>
              <a:t>.</a:t>
            </a:r>
          </a:p>
        </p:txBody>
      </p:sp>
      <p:sp>
        <p:nvSpPr>
          <p:cNvPr id="17" name="TextBox 16"/>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Practical Phrases</a:t>
            </a:r>
            <a:endParaRPr lang="en-US" altLang="zh-CN" sz="2400" dirty="0">
              <a:solidFill>
                <a:schemeClr val="accent6">
                  <a:lumMod val="75000"/>
                </a:schemeClr>
              </a:solidFill>
              <a:ea typeface="+mn-ea"/>
            </a:endParaRPr>
          </a:p>
        </p:txBody>
      </p:sp>
      <p:pic>
        <p:nvPicPr>
          <p:cNvPr id="18" name="图片 17" descr="图片2.png"/>
          <p:cNvPicPr>
            <a:picLocks noChangeAspect="1"/>
          </p:cNvPicPr>
          <p:nvPr/>
        </p:nvPicPr>
        <p:blipFill>
          <a:blip r:embed="rId3" cstate="print"/>
          <a:stretch>
            <a:fillRect/>
          </a:stretch>
        </p:blipFill>
        <p:spPr>
          <a:xfrm>
            <a:off x="0" y="0"/>
            <a:ext cx="3297664" cy="1164240"/>
          </a:xfrm>
          <a:prstGeom prst="rect">
            <a:avLst/>
          </a:prstGeom>
        </p:spPr>
      </p:pic>
      <p:pic>
        <p:nvPicPr>
          <p:cNvPr id="16"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198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3" grpId="0"/>
      <p:bldP spid="3" grpId="0"/>
      <p:bldP spid="25" grpId="0"/>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Functional patterns</a:t>
            </a:r>
          </a:p>
        </p:txBody>
      </p:sp>
      <p:graphicFrame>
        <p:nvGraphicFramePr>
          <p:cNvPr id="13" name="表格 12"/>
          <p:cNvGraphicFramePr>
            <a:graphicFrameLocks noGrp="1"/>
          </p:cNvGraphicFramePr>
          <p:nvPr/>
        </p:nvGraphicFramePr>
        <p:xfrm>
          <a:off x="357188" y="1285860"/>
          <a:ext cx="8501122" cy="5246398"/>
        </p:xfrm>
        <a:graphic>
          <a:graphicData uri="http://schemas.openxmlformats.org/drawingml/2006/table">
            <a:tbl>
              <a:tblPr firstRow="1" bandRow="1">
                <a:tableStyleId>{93296810-A885-4BE3-A3E7-6D5BEEA58F35}</a:tableStyleId>
              </a:tblPr>
              <a:tblGrid>
                <a:gridCol w="4857754">
                  <a:extLst>
                    <a:ext uri="{9D8B030D-6E8A-4147-A177-3AD203B41FA5}">
                      <a16:colId xmlns:a16="http://schemas.microsoft.com/office/drawing/2014/main" val="20000"/>
                    </a:ext>
                  </a:extLst>
                </a:gridCol>
                <a:gridCol w="3643368">
                  <a:extLst>
                    <a:ext uri="{9D8B030D-6E8A-4147-A177-3AD203B41FA5}">
                      <a16:colId xmlns:a16="http://schemas.microsoft.com/office/drawing/2014/main" val="20001"/>
                    </a:ext>
                  </a:extLst>
                </a:gridCol>
              </a:tblGrid>
              <a:tr h="531625">
                <a:tc>
                  <a:txBody>
                    <a:bodyPr/>
                    <a:lstStyle/>
                    <a:p>
                      <a:pPr>
                        <a:lnSpc>
                          <a:spcPct val="100000"/>
                        </a:lnSpc>
                      </a:pPr>
                      <a:r>
                        <a:rPr lang="en-US" altLang="zh-CN" sz="2600" dirty="0">
                          <a:effectLst>
                            <a:outerShdw blurRad="38100" dist="38100" dir="2700000" algn="tl">
                              <a:srgbClr val="000000">
                                <a:alpha val="43137"/>
                              </a:srgbClr>
                            </a:outerShdw>
                          </a:effectLst>
                          <a:latin typeface="Helvetica"/>
                        </a:rPr>
                        <a:t>     Functional</a:t>
                      </a:r>
                      <a:r>
                        <a:rPr lang="en-US" altLang="zh-CN" sz="2600" baseline="0" dirty="0">
                          <a:effectLst>
                            <a:outerShdw blurRad="38100" dist="38100" dir="2700000" algn="tl">
                              <a:srgbClr val="000000">
                                <a:alpha val="43137"/>
                              </a:srgbClr>
                            </a:outerShdw>
                          </a:effectLst>
                          <a:latin typeface="Helvetica"/>
                        </a:rPr>
                        <a:t> Patterns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nSpc>
                          <a:spcPct val="100000"/>
                        </a:lnSpc>
                      </a:pPr>
                      <a:r>
                        <a:rPr lang="en-US" altLang="zh-CN" sz="2600" dirty="0">
                          <a:effectLst>
                            <a:outerShdw blurRad="38100" dist="38100" dir="2700000" algn="tl">
                              <a:srgbClr val="000000">
                                <a:alpha val="43137"/>
                              </a:srgbClr>
                            </a:outerShdw>
                          </a:effectLst>
                          <a:latin typeface="Helvetica"/>
                        </a:rPr>
                        <a:t> Functions &amp; Usages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extLst>
                  <a:ext uri="{0D108BD9-81ED-4DB2-BD59-A6C34878D82A}">
                    <a16:rowId xmlns:a16="http://schemas.microsoft.com/office/drawing/2014/main" val="10000"/>
                  </a:ext>
                </a:extLst>
              </a:tr>
              <a:tr h="930374">
                <a:tc>
                  <a:txBody>
                    <a:bodyPr/>
                    <a:lstStyle/>
                    <a:p>
                      <a:pPr marL="357188" indent="-357188">
                        <a:lnSpc>
                          <a:spcPct val="100000"/>
                        </a:lnSpc>
                        <a:spcBef>
                          <a:spcPct val="50000"/>
                        </a:spcBef>
                        <a:buNone/>
                        <a:defRPr/>
                      </a:pPr>
                      <a:r>
                        <a:rPr kumimoji="1" lang="en-US" altLang="zh-CN" sz="2400" dirty="0">
                          <a:latin typeface="Helvetica"/>
                        </a:rPr>
                        <a:t>1. As …, sb. is proud /happy/  </a:t>
                      </a:r>
                      <a:r>
                        <a:rPr kumimoji="1" lang="en-US" altLang="zh-CN" sz="2400" baseline="0" dirty="0">
                          <a:latin typeface="Helvetica"/>
                        </a:rPr>
                        <a:t> </a:t>
                      </a:r>
                      <a:r>
                        <a:rPr kumimoji="1" lang="en-US" altLang="zh-CN" sz="2400" dirty="0">
                          <a:latin typeface="Helvetica"/>
                        </a:rPr>
                        <a:t>sorry /sad… to do </a:t>
                      </a:r>
                      <a:r>
                        <a:rPr kumimoji="1" lang="en-US" altLang="zh-CN" sz="2400" dirty="0" err="1">
                          <a:latin typeface="Helvetica"/>
                        </a:rPr>
                        <a:t>sth</a:t>
                      </a:r>
                      <a:r>
                        <a:rPr kumimoji="1" lang="en-US" altLang="zh-CN" sz="2400" dirty="0">
                          <a:latin typeface="Helvetica"/>
                        </a:rPr>
                        <a:t>. </a:t>
                      </a:r>
                      <a:endParaRPr kumimoji="1" lang="en-US" altLang="zh-CN" sz="2400" b="1" dirty="0">
                        <a:solidFill>
                          <a:schemeClr val="accent1">
                            <a:lumMod val="50000"/>
                          </a:schemeClr>
                        </a:solidFill>
                        <a:latin typeface="Helvetica"/>
                        <a:ea typeface="华文楷体" pitchFamily="2" charset="-122"/>
                      </a:endParaRPr>
                    </a:p>
                  </a:txBody>
                  <a:tcPr/>
                </a:tc>
                <a:tc>
                  <a:txBody>
                    <a:bodyPr/>
                    <a:lstStyle/>
                    <a:p>
                      <a:pPr>
                        <a:lnSpc>
                          <a:spcPct val="100000"/>
                        </a:lnSpc>
                        <a:spcBef>
                          <a:spcPct val="50000"/>
                        </a:spcBef>
                        <a:defRPr/>
                      </a:pPr>
                      <a:r>
                        <a:rPr kumimoji="1" lang="zh-CN" altLang="en-US" sz="2400" dirty="0">
                          <a:latin typeface="华文楷体" pitchFamily="2" charset="-122"/>
                          <a:ea typeface="华文楷体" pitchFamily="2" charset="-122"/>
                        </a:rPr>
                        <a:t>用于表达“某人在特定身份下做某事的感受”。</a:t>
                      </a:r>
                      <a:endParaRPr kumimoji="1" lang="en-US" altLang="zh-CN" sz="2400" b="1" dirty="0">
                        <a:solidFill>
                          <a:srgbClr val="000000"/>
                        </a:solidFill>
                        <a:latin typeface="华文楷体" pitchFamily="2" charset="-122"/>
                        <a:ea typeface="华文楷体" pitchFamily="2" charset="-122"/>
                      </a:endParaRPr>
                    </a:p>
                  </a:txBody>
                  <a:tcPr/>
                </a:tc>
                <a:extLst>
                  <a:ext uri="{0D108BD9-81ED-4DB2-BD59-A6C34878D82A}">
                    <a16:rowId xmlns:a16="http://schemas.microsoft.com/office/drawing/2014/main" val="10001"/>
                  </a:ext>
                </a:extLst>
              </a:tr>
              <a:tr h="974390">
                <a:tc>
                  <a:txBody>
                    <a:bodyPr/>
                    <a:lstStyle/>
                    <a:p>
                      <a:pPr>
                        <a:lnSpc>
                          <a:spcPct val="100000"/>
                        </a:lnSpc>
                      </a:pPr>
                      <a:r>
                        <a:rPr kumimoji="1" lang="en-US" altLang="zh-CN" sz="2400" kern="1200" dirty="0">
                          <a:latin typeface="Helvetica"/>
                        </a:rPr>
                        <a:t>2. In doing </a:t>
                      </a:r>
                      <a:r>
                        <a:rPr kumimoji="1" lang="en-US" altLang="zh-CN" sz="2400" kern="1200" dirty="0" err="1">
                          <a:latin typeface="Helvetica"/>
                        </a:rPr>
                        <a:t>sth</a:t>
                      </a:r>
                      <a:r>
                        <a:rPr kumimoji="1" lang="en-US" altLang="zh-CN" sz="2400" kern="1200" dirty="0">
                          <a:latin typeface="Helvetica"/>
                        </a:rPr>
                        <a:t>, sb. is  </a:t>
                      </a:r>
                    </a:p>
                    <a:p>
                      <a:pPr marL="357188" indent="-357188">
                        <a:lnSpc>
                          <a:spcPct val="100000"/>
                        </a:lnSpc>
                      </a:pPr>
                      <a:r>
                        <a:rPr kumimoji="1" lang="en-US" altLang="zh-CN" sz="2400" kern="1200" dirty="0">
                          <a:latin typeface="Helvetica"/>
                        </a:rPr>
                        <a:t>    reminded of </a:t>
                      </a:r>
                      <a:r>
                        <a:rPr kumimoji="1" lang="en-US" altLang="zh-CN" sz="2400" kern="1200" dirty="0" err="1">
                          <a:latin typeface="Helvetica"/>
                        </a:rPr>
                        <a:t>sth</a:t>
                      </a:r>
                      <a:r>
                        <a:rPr kumimoji="1" lang="en-US" altLang="zh-CN" sz="2400" kern="1200" dirty="0">
                          <a:latin typeface="Helvetica"/>
                        </a:rPr>
                        <a:t>. </a:t>
                      </a:r>
                      <a:endParaRPr kumimoji="1" lang="zh-CN" altLang="en-US" sz="2400" b="1" kern="1200" dirty="0">
                        <a:solidFill>
                          <a:schemeClr val="accent1">
                            <a:lumMod val="50000"/>
                          </a:schemeClr>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a:latin typeface="华文楷体" pitchFamily="2" charset="-122"/>
                          <a:ea typeface="华文楷体" pitchFamily="2" charset="-122"/>
                        </a:rPr>
                        <a:t>用于表达“某事引起的回忆”。 </a:t>
                      </a:r>
                    </a:p>
                    <a:p>
                      <a:pPr>
                        <a:lnSpc>
                          <a:spcPct val="100000"/>
                        </a:lnSpc>
                      </a:pPr>
                      <a:endParaRPr lang="zh-CN" altLang="en-US" b="1" dirty="0">
                        <a:solidFill>
                          <a:srgbClr val="000000"/>
                        </a:solidFill>
                        <a:latin typeface="华文楷体" pitchFamily="2" charset="-122"/>
                        <a:ea typeface="华文楷体" pitchFamily="2" charset="-122"/>
                      </a:endParaRPr>
                    </a:p>
                  </a:txBody>
                  <a:tcPr/>
                </a:tc>
                <a:extLst>
                  <a:ext uri="{0D108BD9-81ED-4DB2-BD59-A6C34878D82A}">
                    <a16:rowId xmlns:a16="http://schemas.microsoft.com/office/drawing/2014/main" val="10002"/>
                  </a:ext>
                </a:extLst>
              </a:tr>
              <a:tr h="11326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kern="1200" dirty="0">
                          <a:latin typeface="Helvetica"/>
                        </a:rPr>
                        <a:t>3. If sb. could give sb. else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kern="1200" dirty="0">
                          <a:latin typeface="Helvetica"/>
                        </a:rPr>
                        <a:t>    only one piece of advice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kern="1200" dirty="0">
                          <a:latin typeface="Helvetica"/>
                        </a:rPr>
                        <a:t>    about…, it would be this: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kern="1200" dirty="0">
                          <a:latin typeface="Helvetica"/>
                        </a:rPr>
                        <a:t>    Do </a:t>
                      </a:r>
                      <a:r>
                        <a:rPr kumimoji="1" lang="en-US" altLang="zh-CN" sz="2400" kern="1200" dirty="0" err="1">
                          <a:latin typeface="Helvetica"/>
                        </a:rPr>
                        <a:t>sth</a:t>
                      </a:r>
                      <a:r>
                        <a:rPr kumimoji="1" lang="en-US" altLang="zh-CN" sz="2400" kern="1200" dirty="0">
                          <a:latin typeface="Helvetica"/>
                        </a:rPr>
                        <a:t>.!</a:t>
                      </a:r>
                      <a:endParaRPr kumimoji="1" lang="en-US" altLang="zh-CN" sz="2400" b="1" kern="1200" dirty="0">
                        <a:solidFill>
                          <a:schemeClr val="accent1">
                            <a:lumMod val="50000"/>
                          </a:schemeClr>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a:latin typeface="华文楷体" pitchFamily="2" charset="-122"/>
                          <a:ea typeface="华文楷体" pitchFamily="2" charset="-122"/>
                        </a:rPr>
                        <a:t>用于表达“某人认定的最为重要的建议”。</a:t>
                      </a:r>
                    </a:p>
                    <a:p>
                      <a:pPr>
                        <a:lnSpc>
                          <a:spcPct val="100000"/>
                        </a:lnSpc>
                      </a:pPr>
                      <a:endParaRPr lang="zh-CN" altLang="en-US" b="1" dirty="0">
                        <a:solidFill>
                          <a:srgbClr val="000000"/>
                        </a:solidFill>
                        <a:latin typeface="华文楷体" pitchFamily="2" charset="-122"/>
                        <a:ea typeface="华文楷体" pitchFamily="2" charset="-122"/>
                      </a:endParaRPr>
                    </a:p>
                  </a:txBody>
                  <a:tcPr/>
                </a:tc>
                <a:extLst>
                  <a:ext uri="{0D108BD9-81ED-4DB2-BD59-A6C34878D82A}">
                    <a16:rowId xmlns:a16="http://schemas.microsoft.com/office/drawing/2014/main" val="10003"/>
                  </a:ext>
                </a:extLst>
              </a:tr>
              <a:tr h="1132639">
                <a:tc>
                  <a:txBody>
                    <a:bodyPr/>
                    <a:lstStyle/>
                    <a:p>
                      <a:pPr marL="357188" marR="0" indent="-357188" algn="l" defTabSz="914400" rtl="0" eaLnBrk="1" fontAlgn="auto" latinLnBrk="0" hangingPunct="1">
                        <a:lnSpc>
                          <a:spcPct val="100000"/>
                        </a:lnSpc>
                        <a:spcBef>
                          <a:spcPts val="0"/>
                        </a:spcBef>
                        <a:spcAft>
                          <a:spcPts val="0"/>
                        </a:spcAft>
                        <a:buClrTx/>
                        <a:buSzTx/>
                        <a:buFontTx/>
                        <a:buNone/>
                        <a:tabLst/>
                        <a:defRPr/>
                      </a:pPr>
                      <a:r>
                        <a:rPr kumimoji="1" lang="en-US" altLang="zh-CN" sz="2400" kern="1200" dirty="0">
                          <a:solidFill>
                            <a:schemeClr val="dk1"/>
                          </a:solidFill>
                          <a:latin typeface="Helvetica"/>
                          <a:ea typeface="+mn-ea"/>
                          <a:cs typeface="+mn-cs"/>
                        </a:rPr>
                        <a:t>4. … A wonderful example of this is sb. who…/ </a:t>
                      </a:r>
                      <a:r>
                        <a:rPr kumimoji="1" lang="en-US" altLang="zh-CN" sz="2400" kern="1200" dirty="0" err="1">
                          <a:solidFill>
                            <a:schemeClr val="dk1"/>
                          </a:solidFill>
                          <a:latin typeface="Helvetica"/>
                          <a:ea typeface="+mn-ea"/>
                          <a:cs typeface="+mn-cs"/>
                        </a:rPr>
                        <a:t>sth</a:t>
                      </a:r>
                      <a:r>
                        <a:rPr kumimoji="1" lang="en-US" altLang="zh-CN" sz="2400" kern="1200" dirty="0">
                          <a:solidFill>
                            <a:schemeClr val="dk1"/>
                          </a:solidFill>
                          <a:latin typeface="Helvetica"/>
                          <a:ea typeface="+mn-ea"/>
                          <a:cs typeface="+mn-cs"/>
                        </a:rPr>
                        <a:t>. that…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a:solidFill>
                            <a:schemeClr val="dk1"/>
                          </a:solidFill>
                          <a:latin typeface="华文楷体" pitchFamily="2" charset="-122"/>
                          <a:ea typeface="华文楷体" pitchFamily="2" charset="-122"/>
                          <a:cs typeface="+mn-cs"/>
                        </a:rPr>
                        <a:t>用于列举“最典型的事例”。</a:t>
                      </a:r>
                    </a:p>
                  </a:txBody>
                  <a:tcPr/>
                </a:tc>
                <a:extLst>
                  <a:ext uri="{0D108BD9-81ED-4DB2-BD59-A6C34878D82A}">
                    <a16:rowId xmlns:a16="http://schemas.microsoft.com/office/drawing/2014/main" val="10004"/>
                  </a:ext>
                </a:extLst>
              </a:tr>
            </a:tbl>
          </a:graphicData>
        </a:graphic>
      </p:graphicFrame>
      <p:pic>
        <p:nvPicPr>
          <p:cNvPr id="6" name="图片 5" descr="图片2.png"/>
          <p:cNvPicPr>
            <a:picLocks noChangeAspect="1"/>
          </p:cNvPicPr>
          <p:nvPr/>
        </p:nvPicPr>
        <p:blipFill>
          <a:blip r:embed="rId3" cstate="print"/>
          <a:stretch>
            <a:fillRect/>
          </a:stretch>
        </p:blipFill>
        <p:spPr>
          <a:xfrm>
            <a:off x="0" y="0"/>
            <a:ext cx="3297664" cy="1164240"/>
          </a:xfrm>
          <a:prstGeom prst="rect">
            <a:avLst/>
          </a:prstGeom>
        </p:spPr>
      </p:pic>
      <p:pic>
        <p:nvPicPr>
          <p:cNvPr id="5"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4693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1"/>
          <p:cNvSpPr>
            <a:spLocks noChangeArrowheads="1"/>
          </p:cNvSpPr>
          <p:nvPr/>
        </p:nvSpPr>
        <p:spPr bwMode="auto">
          <a:xfrm>
            <a:off x="1538288" y="2047875"/>
            <a:ext cx="5976937" cy="1309687"/>
          </a:xfrm>
          <a:prstGeom prst="rect">
            <a:avLst/>
          </a:prstGeom>
          <a:noFill/>
          <a:ln w="9525">
            <a:noFill/>
            <a:miter lim="800000"/>
            <a:headEnd/>
            <a:tailEnd/>
          </a:ln>
        </p:spPr>
        <p:txBody>
          <a:bodyPr>
            <a:spAutoFit/>
          </a:bodyPr>
          <a:lstStyle/>
          <a:p>
            <a:r>
              <a:rPr lang="zh-CN" altLang="en-US" sz="2600" dirty="0">
                <a:solidFill>
                  <a:srgbClr val="C00000"/>
                </a:solidFill>
                <a:latin typeface="华文行楷" pitchFamily="2" charset="-122"/>
                <a:ea typeface="华文行楷" pitchFamily="2" charset="-122"/>
              </a:rPr>
              <a:t>作为</a:t>
            </a:r>
            <a:r>
              <a:rPr lang="zh-CN" altLang="en-US" sz="2600" dirty="0">
                <a:latin typeface="华文行楷" pitchFamily="2" charset="-122"/>
                <a:ea typeface="华文行楷" pitchFamily="2" charset="-122"/>
              </a:rPr>
              <a:t>校长，我</a:t>
            </a:r>
            <a:r>
              <a:rPr lang="zh-CN" altLang="en-US" sz="2600" dirty="0">
                <a:solidFill>
                  <a:srgbClr val="C00000"/>
                </a:solidFill>
                <a:latin typeface="华文行楷" pitchFamily="2" charset="-122"/>
                <a:ea typeface="华文行楷" pitchFamily="2" charset="-122"/>
              </a:rPr>
              <a:t>非常自豪地</a:t>
            </a:r>
            <a:r>
              <a:rPr lang="zh-CN" altLang="en-US" sz="2600" dirty="0">
                <a:latin typeface="华文行楷" pitchFamily="2" charset="-122"/>
                <a:ea typeface="华文行楷" pitchFamily="2" charset="-122"/>
              </a:rPr>
              <a:t>欢迎你们来到这所大学。</a:t>
            </a:r>
            <a:r>
              <a:rPr kumimoji="1" lang="zh-CN" altLang="en-US" sz="2600" b="1" dirty="0">
                <a:solidFill>
                  <a:srgbClr val="161616"/>
                </a:solidFill>
              </a:rPr>
              <a:t> </a:t>
            </a:r>
          </a:p>
          <a:p>
            <a:endParaRPr lang="zh-CN" altLang="en-US" sz="2600" dirty="0">
              <a:latin typeface="华文行楷" pitchFamily="2" charset="-122"/>
              <a:ea typeface="华文行楷" pitchFamily="2" charset="-122"/>
            </a:endParaRPr>
          </a:p>
        </p:txBody>
      </p:sp>
      <p:sp>
        <p:nvSpPr>
          <p:cNvPr id="232451" name="TextBox 4"/>
          <p:cNvSpPr txBox="1">
            <a:spLocks noChangeArrowheads="1"/>
          </p:cNvSpPr>
          <p:nvPr/>
        </p:nvSpPr>
        <p:spPr bwMode="auto">
          <a:xfrm>
            <a:off x="1538288" y="1412875"/>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32452" name="TextBox 25"/>
          <p:cNvSpPr txBox="1">
            <a:spLocks noChangeArrowheads="1"/>
          </p:cNvSpPr>
          <p:nvPr/>
        </p:nvSpPr>
        <p:spPr bwMode="auto">
          <a:xfrm>
            <a:off x="1538288" y="3141663"/>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9563" y="3744924"/>
            <a:ext cx="6088062" cy="810478"/>
          </a:xfrm>
          <a:prstGeom prst="rect">
            <a:avLst/>
          </a:prstGeom>
          <a:noFill/>
          <a:ln w="9525">
            <a:noFill/>
            <a:miter lim="800000"/>
            <a:headEnd/>
            <a:tailEnd/>
          </a:ln>
        </p:spPr>
        <p:txBody>
          <a:bodyPr>
            <a:spAutoFit/>
          </a:bodyPr>
          <a:lstStyle/>
          <a:p>
            <a:pPr>
              <a:lnSpc>
                <a:spcPts val="2800"/>
              </a:lnSpc>
              <a:spcBef>
                <a:spcPct val="50000"/>
              </a:spcBef>
            </a:pPr>
            <a:r>
              <a:rPr lang="en-US" altLang="zh-CN" sz="2600" b="1" dirty="0">
                <a:solidFill>
                  <a:srgbClr val="FF6600"/>
                </a:solidFill>
                <a:latin typeface="Helvetica"/>
              </a:rPr>
              <a:t>As </a:t>
            </a:r>
            <a:r>
              <a:rPr lang="en-US" altLang="zh-CN" sz="2600" dirty="0">
                <a:latin typeface="Helvetica"/>
              </a:rPr>
              <a:t>president of the university, </a:t>
            </a:r>
            <a:r>
              <a:rPr lang="en-US" altLang="zh-CN" sz="2600" b="1" dirty="0">
                <a:solidFill>
                  <a:srgbClr val="FF6600"/>
                </a:solidFill>
                <a:latin typeface="Helvetica"/>
              </a:rPr>
              <a:t>I am proud to</a:t>
            </a:r>
            <a:r>
              <a:rPr lang="en-US" altLang="zh-CN" sz="2600" dirty="0">
                <a:latin typeface="Helvetica"/>
              </a:rPr>
              <a:t> welcome you to this university.</a:t>
            </a:r>
          </a:p>
        </p:txBody>
      </p:sp>
      <p:cxnSp>
        <p:nvCxnSpPr>
          <p:cNvPr id="4" name="直接连接符 3"/>
          <p:cNvCxnSpPr/>
          <p:nvPr/>
        </p:nvCxnSpPr>
        <p:spPr>
          <a:xfrm>
            <a:off x="1558622" y="1928802"/>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58622" y="3643314"/>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32459"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2" name="TextBox 11">
            <a:hlinkClick r:id="" action="ppaction://hlinkshowjump?jump=nextslide"/>
          </p:cNvPr>
          <p:cNvSpPr txBox="1"/>
          <p:nvPr/>
        </p:nvSpPr>
        <p:spPr>
          <a:xfrm>
            <a:off x="6453188" y="5429264"/>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句型提炼</a:t>
            </a:r>
          </a:p>
        </p:txBody>
      </p:sp>
      <p:sp>
        <p:nvSpPr>
          <p:cNvPr id="18" name="TextBox 17"/>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Functional patterns</a:t>
            </a:r>
          </a:p>
        </p:txBody>
      </p:sp>
      <p:pic>
        <p:nvPicPr>
          <p:cNvPr id="19" name="图片 18" descr="图片2.png"/>
          <p:cNvPicPr>
            <a:picLocks noChangeAspect="1"/>
          </p:cNvPicPr>
          <p:nvPr/>
        </p:nvPicPr>
        <p:blipFill>
          <a:blip r:embed="rId4" cstate="print"/>
          <a:stretch>
            <a:fillRect/>
          </a:stretch>
        </p:blipFill>
        <p:spPr>
          <a:xfrm>
            <a:off x="0" y="0"/>
            <a:ext cx="3297664" cy="1164240"/>
          </a:xfrm>
          <a:prstGeom prst="rect">
            <a:avLst/>
          </a:prstGeom>
        </p:spPr>
      </p:pic>
      <p:pic>
        <p:nvPicPr>
          <p:cNvPr id="13"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46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5534025" y="1166812"/>
            <a:ext cx="3394075" cy="619125"/>
            <a:chOff x="5749925" y="981075"/>
            <a:chExt cx="3394075" cy="619125"/>
          </a:xfrm>
        </p:grpSpPr>
        <p:pic>
          <p:nvPicPr>
            <p:cNvPr id="10" name="Picture 2"/>
            <p:cNvPicPr>
              <a:picLocks noChangeAspect="1" noChangeArrowheads="1"/>
            </p:cNvPicPr>
            <p:nvPr/>
          </p:nvPicPr>
          <p:blipFill>
            <a:blip r:embed="rId2" cstate="print"/>
            <a:srcRect/>
            <a:stretch>
              <a:fillRect/>
            </a:stretch>
          </p:blipFill>
          <p:spPr bwMode="auto">
            <a:xfrm>
              <a:off x="5953125" y="981075"/>
              <a:ext cx="3190875" cy="619125"/>
            </a:xfrm>
            <a:prstGeom prst="rect">
              <a:avLst/>
            </a:prstGeom>
            <a:ln>
              <a:noFill/>
            </a:ln>
            <a:effectLst>
              <a:outerShdw blurRad="292100" dist="139700" dir="2700000" algn="tl" rotWithShape="0">
                <a:srgbClr val="333333">
                  <a:alpha val="65000"/>
                </a:srgbClr>
              </a:outerShdw>
            </a:effectLst>
          </p:spPr>
        </p:pic>
        <p:sp>
          <p:nvSpPr>
            <p:cNvPr id="140296" name="Rectangle 6"/>
            <p:cNvSpPr>
              <a:spLocks noChangeArrowheads="1"/>
            </p:cNvSpPr>
            <p:nvPr/>
          </p:nvSpPr>
          <p:spPr bwMode="auto">
            <a:xfrm>
              <a:off x="5749925" y="1077913"/>
              <a:ext cx="3363913" cy="460375"/>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a:rPr>
                <a:t>   Warming up</a:t>
              </a:r>
            </a:p>
          </p:txBody>
        </p:sp>
      </p:grpSp>
      <p:grpSp>
        <p:nvGrpSpPr>
          <p:cNvPr id="26" name="组合 25"/>
          <p:cNvGrpSpPr/>
          <p:nvPr/>
        </p:nvGrpSpPr>
        <p:grpSpPr>
          <a:xfrm>
            <a:off x="3714744" y="2428867"/>
            <a:ext cx="5429256" cy="4211646"/>
            <a:chOff x="3714744" y="2428867"/>
            <a:chExt cx="5429256" cy="4211646"/>
          </a:xfrm>
        </p:grpSpPr>
        <p:pic>
          <p:nvPicPr>
            <p:cNvPr id="140297" name="Picture 9"/>
            <p:cNvPicPr>
              <a:picLocks noChangeAspect="1" noChangeArrowheads="1"/>
            </p:cNvPicPr>
            <p:nvPr/>
          </p:nvPicPr>
          <p:blipFill>
            <a:blip r:embed="rId3" cstate="print"/>
            <a:srcRect/>
            <a:stretch>
              <a:fillRect/>
            </a:stretch>
          </p:blipFill>
          <p:spPr bwMode="auto">
            <a:xfrm>
              <a:off x="5581650" y="2428867"/>
              <a:ext cx="3346450" cy="1035057"/>
            </a:xfrm>
            <a:prstGeom prst="rect">
              <a:avLst/>
            </a:prstGeom>
            <a:noFill/>
            <a:ln w="9525">
              <a:noFill/>
              <a:miter lim="800000"/>
              <a:headEnd/>
              <a:tailEnd/>
            </a:ln>
          </p:spPr>
        </p:pic>
        <p:sp>
          <p:nvSpPr>
            <p:cNvPr id="18" name="TextBox 17">
              <a:hlinkClick r:id="rId4" action="ppaction://hlinksldjump"/>
            </p:cNvPr>
            <p:cNvSpPr txBox="1"/>
            <p:nvPr/>
          </p:nvSpPr>
          <p:spPr>
            <a:xfrm>
              <a:off x="6559575" y="2743138"/>
              <a:ext cx="1584325"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40299" name="Picture 9"/>
            <p:cNvPicPr>
              <a:picLocks noChangeAspect="1" noChangeArrowheads="1"/>
            </p:cNvPicPr>
            <p:nvPr/>
          </p:nvPicPr>
          <p:blipFill>
            <a:blip r:embed="rId3" cstate="print"/>
            <a:srcRect r="5480"/>
            <a:stretch>
              <a:fillRect/>
            </a:stretch>
          </p:blipFill>
          <p:spPr bwMode="auto">
            <a:xfrm>
              <a:off x="4214810" y="3948124"/>
              <a:ext cx="4929190" cy="1052512"/>
            </a:xfrm>
            <a:prstGeom prst="rect">
              <a:avLst/>
            </a:prstGeom>
            <a:noFill/>
            <a:ln w="9525">
              <a:noFill/>
              <a:miter lim="800000"/>
              <a:headEnd/>
              <a:tailEnd/>
            </a:ln>
          </p:spPr>
        </p:pic>
        <p:sp>
          <p:nvSpPr>
            <p:cNvPr id="22" name="TextBox 21">
              <a:hlinkClick r:id="rId5" action="ppaction://hlinksldjump"/>
            </p:cNvPr>
            <p:cNvSpPr txBox="1"/>
            <p:nvPr/>
          </p:nvSpPr>
          <p:spPr>
            <a:xfrm>
              <a:off x="5229225" y="4275149"/>
              <a:ext cx="3170238"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Pre-reading activities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40304" name="Picture 9"/>
            <p:cNvPicPr>
              <a:picLocks noChangeAspect="1" noChangeArrowheads="1"/>
            </p:cNvPicPr>
            <p:nvPr/>
          </p:nvPicPr>
          <p:blipFill>
            <a:blip r:embed="rId3" cstate="print"/>
            <a:srcRect/>
            <a:stretch>
              <a:fillRect/>
            </a:stretch>
          </p:blipFill>
          <p:spPr bwMode="auto">
            <a:xfrm>
              <a:off x="3714744" y="5588000"/>
              <a:ext cx="5119694" cy="1052513"/>
            </a:xfrm>
            <a:prstGeom prst="rect">
              <a:avLst/>
            </a:prstGeom>
            <a:noFill/>
            <a:ln w="9525">
              <a:noFill/>
              <a:miter lim="800000"/>
              <a:headEnd/>
              <a:tailEnd/>
            </a:ln>
          </p:spPr>
        </p:pic>
        <p:sp>
          <p:nvSpPr>
            <p:cNvPr id="2" name="TextBox 21">
              <a:hlinkClick r:id="rId6" action="ppaction://hlinksldjump"/>
            </p:cNvPr>
            <p:cNvSpPr txBox="1"/>
            <p:nvPr/>
          </p:nvSpPr>
          <p:spPr>
            <a:xfrm>
              <a:off x="4759348" y="5915817"/>
              <a:ext cx="3170238"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Cultural background</a:t>
              </a:r>
            </a:p>
          </p:txBody>
        </p:sp>
      </p:grpSp>
      <p:pic>
        <p:nvPicPr>
          <p:cNvPr id="20" name="Picture 4">
            <a:hlinkClick r:id="rId7" action="ppaction://hlinksldjump"/>
          </p:cNvPr>
          <p:cNvPicPr>
            <a:picLocks noChangeAspect="1" noChangeArrowheads="1"/>
          </p:cNvPicPr>
          <p:nvPr/>
        </p:nvPicPr>
        <p:blipFill>
          <a:blip r:embed="rId8" cstate="print"/>
          <a:srcRect/>
          <a:stretch>
            <a:fillRect/>
          </a:stretch>
        </p:blipFill>
        <p:spPr bwMode="auto">
          <a:xfrm>
            <a:off x="8399463" y="6181725"/>
            <a:ext cx="434975" cy="458788"/>
          </a:xfrm>
          <a:prstGeom prst="rect">
            <a:avLst/>
          </a:prstGeom>
          <a:noFill/>
          <a:ln w="9525">
            <a:noFill/>
            <a:miter lim="800000"/>
            <a:headEnd/>
            <a:tailEnd/>
          </a:ln>
        </p:spPr>
      </p:pic>
      <p:grpSp>
        <p:nvGrpSpPr>
          <p:cNvPr id="19" name="组合 18"/>
          <p:cNvGrpSpPr/>
          <p:nvPr/>
        </p:nvGrpSpPr>
        <p:grpSpPr>
          <a:xfrm>
            <a:off x="0" y="0"/>
            <a:ext cx="9144000" cy="714356"/>
            <a:chOff x="0" y="0"/>
            <a:chExt cx="9144000" cy="714356"/>
          </a:xfrm>
        </p:grpSpPr>
        <p:sp>
          <p:nvSpPr>
            <p:cNvPr id="21"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23" name="TextBox 22"/>
            <p:cNvSpPr txBox="1"/>
            <p:nvPr/>
          </p:nvSpPr>
          <p:spPr>
            <a:xfrm>
              <a:off x="1571604" y="191136"/>
              <a:ext cx="7237879" cy="523220"/>
            </a:xfrm>
            <a:prstGeom prst="rect">
              <a:avLst/>
            </a:prstGeom>
            <a:noFill/>
          </p:spPr>
          <p:txBody>
            <a:bodyPr wrap="none" rtlCol="0">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800" dirty="0">
                  <a:effectLst>
                    <a:glow rad="101600">
                      <a:schemeClr val="tx1">
                        <a:alpha val="60000"/>
                      </a:schemeClr>
                    </a:glow>
                    <a:outerShdw blurRad="38100" dist="38100" dir="2700000" algn="tl">
                      <a:srgbClr val="000000">
                        <a:alpha val="43137"/>
                      </a:srgbClr>
                    </a:outerShdw>
                  </a:effectLst>
                </a:rPr>
                <a:t>Toward a brighter future for all</a:t>
              </a:r>
            </a:p>
          </p:txBody>
        </p:sp>
        <p:sp>
          <p:nvSpPr>
            <p:cNvPr id="24" name="TextBox 23"/>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a:latin typeface="Helvetica" pitchFamily="34" charset="0"/>
                  <a:cs typeface="Helvetica Neue"/>
                </a:rPr>
                <a:t>Section A </a:t>
              </a:r>
            </a:p>
          </p:txBody>
        </p:sp>
      </p:grpSp>
      <p:pic>
        <p:nvPicPr>
          <p:cNvPr id="1028" name="Picture 4"/>
          <p:cNvPicPr>
            <a:picLocks noChangeAspect="1" noChangeArrowheads="1"/>
          </p:cNvPicPr>
          <p:nvPr/>
        </p:nvPicPr>
        <p:blipFill>
          <a:blip r:embed="rId9" cstate="print">
            <a:clrChange>
              <a:clrFrom>
                <a:srgbClr val="FFFFFF"/>
              </a:clrFrom>
              <a:clrTo>
                <a:srgbClr val="FFFFFF">
                  <a:alpha val="0"/>
                </a:srgbClr>
              </a:clrTo>
            </a:clrChange>
          </a:blip>
          <a:srcRect r="3791"/>
          <a:stretch>
            <a:fillRect/>
          </a:stretch>
        </p:blipFill>
        <p:spPr bwMode="auto">
          <a:xfrm>
            <a:off x="92904" y="4057638"/>
            <a:ext cx="3621840" cy="2582875"/>
          </a:xfrm>
          <a:prstGeom prst="rect">
            <a:avLst/>
          </a:prstGeom>
          <a:noFill/>
          <a:ln w="9525">
            <a:noFill/>
            <a:miter lim="800000"/>
            <a:headEnd/>
            <a:tailEnd/>
          </a:ln>
          <a:effectLst/>
        </p:spPr>
      </p:pic>
    </p:spTree>
    <p:extLst>
      <p:ext uri="{BB962C8B-B14F-4D97-AF65-F5344CB8AC3E}">
        <p14:creationId xmlns:p14="http://schemas.microsoft.com/office/powerpoint/2010/main" val="37042516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1"/>
          <p:cNvSpPr>
            <a:spLocks noChangeArrowheads="1"/>
          </p:cNvSpPr>
          <p:nvPr/>
        </p:nvSpPr>
        <p:spPr bwMode="auto">
          <a:xfrm>
            <a:off x="1538288" y="2091516"/>
            <a:ext cx="6273800" cy="810478"/>
          </a:xfrm>
          <a:prstGeom prst="rect">
            <a:avLst/>
          </a:prstGeom>
          <a:noFill/>
          <a:ln w="9525">
            <a:noFill/>
            <a:miter lim="800000"/>
            <a:headEnd/>
            <a:tailEnd/>
          </a:ln>
        </p:spPr>
        <p:txBody>
          <a:bodyPr>
            <a:spAutoFit/>
          </a:bodyPr>
          <a:lstStyle/>
          <a:p>
            <a:pPr>
              <a:lnSpc>
                <a:spcPts val="2800"/>
              </a:lnSpc>
            </a:pPr>
            <a:r>
              <a:rPr lang="en-US" altLang="zh-CN" sz="2600" b="1" dirty="0">
                <a:solidFill>
                  <a:srgbClr val="E46C0A"/>
                </a:solidFill>
                <a:latin typeface="Helvetica"/>
                <a:ea typeface="华文行楷" pitchFamily="2" charset="-122"/>
              </a:rPr>
              <a:t>As</a:t>
            </a:r>
            <a:r>
              <a:rPr lang="en-US" altLang="zh-CN" sz="2600" dirty="0">
                <a:latin typeface="Helvetica"/>
                <a:ea typeface="华文行楷" pitchFamily="2" charset="-122"/>
              </a:rPr>
              <a:t> …, </a:t>
            </a:r>
            <a:r>
              <a:rPr lang="en-US" altLang="zh-CN" sz="2600" b="1" dirty="0">
                <a:solidFill>
                  <a:srgbClr val="E46C0A"/>
                </a:solidFill>
                <a:latin typeface="Helvetica"/>
                <a:ea typeface="华文行楷" pitchFamily="2" charset="-122"/>
              </a:rPr>
              <a:t>sb. is proud</a:t>
            </a:r>
            <a:r>
              <a:rPr lang="en-US" altLang="zh-CN" sz="2600" dirty="0">
                <a:latin typeface="Helvetica"/>
                <a:ea typeface="华文行楷" pitchFamily="2" charset="-122"/>
              </a:rPr>
              <a:t> /happy/ sorry /sad… to do </a:t>
            </a:r>
            <a:r>
              <a:rPr lang="en-US" altLang="zh-CN" sz="2600" dirty="0" err="1">
                <a:latin typeface="Helvetica"/>
                <a:ea typeface="华文行楷" pitchFamily="2" charset="-122"/>
              </a:rPr>
              <a:t>sth</a:t>
            </a:r>
            <a:r>
              <a:rPr lang="en-US" altLang="zh-CN" sz="2600" dirty="0">
                <a:latin typeface="Helvetica"/>
                <a:ea typeface="华文行楷" pitchFamily="2" charset="-122"/>
              </a:rPr>
              <a:t>. </a:t>
            </a: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34500" name="TextBox 25"/>
          <p:cNvSpPr txBox="1">
            <a:spLocks noChangeArrowheads="1"/>
          </p:cNvSpPr>
          <p:nvPr/>
        </p:nvSpPr>
        <p:spPr bwMode="auto">
          <a:xfrm>
            <a:off x="1538288" y="321468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3" y="3904406"/>
            <a:ext cx="6088062" cy="820738"/>
          </a:xfrm>
          <a:prstGeom prst="rect">
            <a:avLst/>
          </a:prstGeom>
          <a:noFill/>
          <a:ln w="9525">
            <a:noFill/>
            <a:miter lim="800000"/>
            <a:headEnd/>
            <a:tailEnd/>
          </a:ln>
        </p:spPr>
        <p:txBody>
          <a:bodyPr>
            <a:spAutoFit/>
          </a:bodyPr>
          <a:lstStyle/>
          <a:p>
            <a:pPr>
              <a:lnSpc>
                <a:spcPts val="2800"/>
              </a:lnSpc>
              <a:spcBef>
                <a:spcPct val="50000"/>
              </a:spcBef>
            </a:pPr>
            <a:r>
              <a:rPr lang="zh-CN" altLang="en-US" sz="2600" dirty="0">
                <a:latin typeface="华文行楷" pitchFamily="2" charset="-122"/>
                <a:ea typeface="华文行楷" pitchFamily="2" charset="-122"/>
              </a:rPr>
              <a:t>用于表达</a:t>
            </a:r>
            <a:r>
              <a:rPr lang="zh-CN" altLang="en-US" sz="2600" dirty="0">
                <a:solidFill>
                  <a:srgbClr val="71AE0E"/>
                </a:solidFill>
                <a:latin typeface="华文行楷" pitchFamily="2" charset="-122"/>
                <a:ea typeface="华文行楷" pitchFamily="2" charset="-122"/>
              </a:rPr>
              <a:t>“某人在特定身份下做某事的感受”</a:t>
            </a:r>
            <a:r>
              <a:rPr lang="zh-CN" altLang="en-US" sz="2600" dirty="0">
                <a:latin typeface="华文行楷" pitchFamily="2" charset="-122"/>
                <a:ea typeface="华文行楷" pitchFamily="2" charset="-122"/>
              </a:rPr>
              <a:t>。</a:t>
            </a:r>
          </a:p>
        </p:txBody>
      </p:sp>
      <p:cxnSp>
        <p:nvCxnSpPr>
          <p:cNvPr id="4" name="直接连接符 3"/>
          <p:cNvCxnSpPr/>
          <p:nvPr/>
        </p:nvCxnSpPr>
        <p:spPr>
          <a:xfrm>
            <a:off x="1621299" y="3714752"/>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7" name="TextBox 16">
            <a:hlinkClick r:id="" action="ppaction://hlinkshowjump?jump=nextslide"/>
          </p:cNvPr>
          <p:cNvSpPr txBox="1"/>
          <p:nvPr/>
        </p:nvSpPr>
        <p:spPr>
          <a:xfrm>
            <a:off x="6786578" y="5508625"/>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句型应用</a:t>
            </a:r>
          </a:p>
        </p:txBody>
      </p:sp>
      <p:sp>
        <p:nvSpPr>
          <p:cNvPr id="21" name="TextBox 20"/>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Functional patterns</a:t>
            </a:r>
          </a:p>
        </p:txBody>
      </p:sp>
      <p:pic>
        <p:nvPicPr>
          <p:cNvPr id="22" name="图片 21" descr="图片2.png"/>
          <p:cNvPicPr>
            <a:picLocks noChangeAspect="1"/>
          </p:cNvPicPr>
          <p:nvPr/>
        </p:nvPicPr>
        <p:blipFill>
          <a:blip r:embed="rId4" cstate="print"/>
          <a:stretch>
            <a:fillRect/>
          </a:stretch>
        </p:blipFill>
        <p:spPr>
          <a:xfrm>
            <a:off x="0" y="0"/>
            <a:ext cx="3297664" cy="1164240"/>
          </a:xfrm>
          <a:prstGeom prst="rect">
            <a:avLst/>
          </a:prstGeom>
        </p:spPr>
      </p:pic>
      <p:pic>
        <p:nvPicPr>
          <p:cNvPr id="13"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415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280" t="15609"/>
          <a:stretch/>
        </p:blipFill>
        <p:spPr bwMode="auto">
          <a:xfrm>
            <a:off x="857224" y="1484784"/>
            <a:ext cx="7744854" cy="51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714480" y="3786190"/>
            <a:ext cx="6206158" cy="461665"/>
          </a:xfrm>
          <a:prstGeom prst="rect">
            <a:avLst/>
          </a:prstGeom>
          <a:solidFill>
            <a:srgbClr val="FFC000"/>
          </a:solidFill>
          <a:effectLst>
            <a:softEdge rad="127000"/>
          </a:effectLst>
        </p:spPr>
        <p:txBody>
          <a:bodyPr wrap="square" rtlCol="0">
            <a:spAutoFit/>
          </a:bodyPr>
          <a:lstStyle/>
          <a:p>
            <a:r>
              <a:rPr kumimoji="1" lang="en-US" altLang="zh-CN" sz="2400" dirty="0">
                <a:solidFill>
                  <a:schemeClr val="accent4">
                    <a:lumMod val="10000"/>
                  </a:schemeClr>
                </a:solidFill>
                <a:latin typeface="Helvetica" pitchFamily="34" charset="0"/>
              </a:rPr>
              <a:t>(</a:t>
            </a:r>
            <a:r>
              <a:rPr lang="en-US" altLang="zh-CN" sz="2400" dirty="0"/>
              <a:t> disaster-hit area / be grateful / all walks of life</a:t>
            </a:r>
            <a:r>
              <a:rPr kumimoji="1" lang="en-US" altLang="zh-CN" sz="2400" dirty="0">
                <a:solidFill>
                  <a:schemeClr val="accent4">
                    <a:lumMod val="10000"/>
                  </a:schemeClr>
                </a:solidFill>
                <a:latin typeface="Helvetica" pitchFamily="34" charset="0"/>
              </a:rPr>
              <a:t>) </a:t>
            </a:r>
          </a:p>
        </p:txBody>
      </p:sp>
      <p:sp>
        <p:nvSpPr>
          <p:cNvPr id="23" name="TextBox 22"/>
          <p:cNvSpPr txBox="1"/>
          <p:nvPr/>
        </p:nvSpPr>
        <p:spPr>
          <a:xfrm>
            <a:off x="1403648" y="1844824"/>
            <a:ext cx="1650392" cy="492443"/>
          </a:xfrm>
          <a:prstGeom prst="rect">
            <a:avLst/>
          </a:prstGeom>
          <a:noFill/>
        </p:spPr>
        <p:txBody>
          <a:bodyPr wrap="square" rtlCol="0">
            <a:spAutoFit/>
          </a:bodyPr>
          <a:lstStyle/>
          <a:p>
            <a:r>
              <a:rPr lang="zh-CN" altLang="en-US" sz="2600" dirty="0">
                <a:solidFill>
                  <a:schemeClr val="accent6">
                    <a:lumMod val="50000"/>
                  </a:schemeClr>
                </a:solidFill>
                <a:latin typeface="华文行楷" pitchFamily="2" charset="-122"/>
                <a:ea typeface="华文行楷" pitchFamily="2" charset="-122"/>
              </a:rPr>
              <a:t>典型例句</a:t>
            </a:r>
          </a:p>
        </p:txBody>
      </p:sp>
      <p:sp>
        <p:nvSpPr>
          <p:cNvPr id="3" name="TextBox 2"/>
          <p:cNvSpPr txBox="1"/>
          <p:nvPr/>
        </p:nvSpPr>
        <p:spPr>
          <a:xfrm>
            <a:off x="1547664" y="2143116"/>
            <a:ext cx="6515850" cy="1057212"/>
          </a:xfrm>
          <a:prstGeom prst="rect">
            <a:avLst/>
          </a:prstGeom>
          <a:noFill/>
        </p:spPr>
        <p:txBody>
          <a:bodyPr wrap="square" rtlCol="0">
            <a:spAutoFit/>
          </a:bodyPr>
          <a:lstStyle/>
          <a:p>
            <a:pPr lvl="0" fontAlgn="base">
              <a:lnSpc>
                <a:spcPct val="135000"/>
              </a:lnSpc>
              <a:spcBef>
                <a:spcPct val="50000"/>
              </a:spcBef>
              <a:spcAft>
                <a:spcPct val="0"/>
              </a:spcAft>
              <a:defRPr/>
            </a:pPr>
            <a:r>
              <a:rPr lang="zh-CN" altLang="en-US" sz="2400" dirty="0">
                <a:latin typeface="华文行楷" pitchFamily="2" charset="-122"/>
                <a:ea typeface="华文行楷" pitchFamily="2" charset="-122"/>
              </a:rPr>
              <a:t>作为一名来自灾区的学生代表，我非常感激社会各界对我们的关爱与帮助！</a:t>
            </a:r>
          </a:p>
        </p:txBody>
      </p:sp>
      <p:sp>
        <p:nvSpPr>
          <p:cNvPr id="25" name="TextBox 24"/>
          <p:cNvSpPr txBox="1"/>
          <p:nvPr/>
        </p:nvSpPr>
        <p:spPr>
          <a:xfrm>
            <a:off x="1403648" y="3290798"/>
            <a:ext cx="1650392" cy="492443"/>
          </a:xfrm>
          <a:prstGeom prst="rect">
            <a:avLst/>
          </a:prstGeom>
          <a:noFill/>
        </p:spPr>
        <p:txBody>
          <a:bodyPr wrap="square" rtlCol="0">
            <a:spAutoFit/>
          </a:bodyPr>
          <a:lstStyle/>
          <a:p>
            <a:r>
              <a:rPr lang="zh-CN" altLang="en-US" sz="2600" dirty="0">
                <a:solidFill>
                  <a:schemeClr val="accent6">
                    <a:lumMod val="50000"/>
                  </a:schemeClr>
                </a:solidFill>
                <a:latin typeface="华文行楷" pitchFamily="2" charset="-122"/>
                <a:ea typeface="华文行楷" pitchFamily="2" charset="-122"/>
              </a:rPr>
              <a:t>意群提示</a:t>
            </a:r>
          </a:p>
        </p:txBody>
      </p:sp>
      <p:sp>
        <p:nvSpPr>
          <p:cNvPr id="16" name="矩形 15"/>
          <p:cNvSpPr>
            <a:spLocks noChangeArrowheads="1"/>
          </p:cNvSpPr>
          <p:nvPr/>
        </p:nvSpPr>
        <p:spPr bwMode="auto">
          <a:xfrm>
            <a:off x="1579563" y="4357694"/>
            <a:ext cx="6088062" cy="1528624"/>
          </a:xfrm>
          <a:prstGeom prst="rect">
            <a:avLst/>
          </a:prstGeom>
          <a:noFill/>
          <a:ln w="9525">
            <a:noFill/>
            <a:miter lim="800000"/>
            <a:headEnd/>
            <a:tailEnd/>
          </a:ln>
        </p:spPr>
        <p:txBody>
          <a:bodyPr>
            <a:spAutoFit/>
          </a:bodyPr>
          <a:lstStyle/>
          <a:p>
            <a:pPr>
              <a:lnSpc>
                <a:spcPts val="2800"/>
              </a:lnSpc>
              <a:spcBef>
                <a:spcPct val="50000"/>
              </a:spcBef>
            </a:pPr>
            <a:r>
              <a:rPr kumimoji="1" lang="en-US" altLang="zh-CN" sz="2400" b="1" i="1" dirty="0">
                <a:solidFill>
                  <a:srgbClr val="FF6600"/>
                </a:solidFill>
                <a:latin typeface="Helvetica"/>
              </a:rPr>
              <a:t>As</a:t>
            </a:r>
            <a:r>
              <a:rPr kumimoji="1" lang="en-US" altLang="zh-CN" sz="2400" dirty="0">
                <a:latin typeface="Helvetica"/>
              </a:rPr>
              <a:t> a student representative from the disaster-hit area, </a:t>
            </a:r>
            <a:r>
              <a:rPr kumimoji="1" lang="en-US" altLang="zh-CN" sz="2400" b="1" i="1" dirty="0">
                <a:solidFill>
                  <a:srgbClr val="FF6600"/>
                </a:solidFill>
                <a:latin typeface="Helvetica"/>
              </a:rPr>
              <a:t>I’m very grateful to </a:t>
            </a:r>
            <a:r>
              <a:rPr kumimoji="1" lang="en-US" altLang="zh-CN" sz="2400" dirty="0">
                <a:latin typeface="Helvetica"/>
              </a:rPr>
              <a:t>the people of all walks of life for their care and help!</a:t>
            </a:r>
          </a:p>
        </p:txBody>
      </p:sp>
      <p:sp>
        <p:nvSpPr>
          <p:cNvPr id="15" name="TextBox 14"/>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Functional patterns</a:t>
            </a:r>
          </a:p>
        </p:txBody>
      </p:sp>
      <p:pic>
        <p:nvPicPr>
          <p:cNvPr id="17" name="图片 16" descr="图片2.png"/>
          <p:cNvPicPr>
            <a:picLocks noChangeAspect="1"/>
          </p:cNvPicPr>
          <p:nvPr/>
        </p:nvPicPr>
        <p:blipFill>
          <a:blip r:embed="rId3" cstate="print"/>
          <a:stretch>
            <a:fillRect/>
          </a:stretch>
        </p:blipFill>
        <p:spPr>
          <a:xfrm>
            <a:off x="0" y="0"/>
            <a:ext cx="3297664" cy="1164240"/>
          </a:xfrm>
          <a:prstGeom prst="rect">
            <a:avLst/>
          </a:prstGeom>
        </p:spPr>
      </p:pic>
      <p:pic>
        <p:nvPicPr>
          <p:cNvPr id="10"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1"/>
          <p:cNvSpPr>
            <a:spLocks noChangeArrowheads="1"/>
          </p:cNvSpPr>
          <p:nvPr/>
        </p:nvSpPr>
        <p:spPr bwMode="auto">
          <a:xfrm>
            <a:off x="1538288" y="1916832"/>
            <a:ext cx="5976937" cy="1692771"/>
          </a:xfrm>
          <a:prstGeom prst="rect">
            <a:avLst/>
          </a:prstGeom>
          <a:noFill/>
          <a:ln w="9525">
            <a:noFill/>
            <a:miter lim="800000"/>
            <a:headEnd/>
            <a:tailEnd/>
          </a:ln>
        </p:spPr>
        <p:txBody>
          <a:bodyPr>
            <a:spAutoFit/>
          </a:bodyPr>
          <a:lstStyle/>
          <a:p>
            <a:r>
              <a:rPr lang="zh-CN" altLang="en-US" sz="2600" dirty="0">
                <a:solidFill>
                  <a:srgbClr val="C00000"/>
                </a:solidFill>
                <a:latin typeface="华文行楷" pitchFamily="2" charset="-122"/>
                <a:ea typeface="华文行楷" pitchFamily="2" charset="-122"/>
              </a:rPr>
              <a:t>在</a:t>
            </a:r>
            <a:r>
              <a:rPr lang="zh-CN" altLang="en-US" sz="2600" dirty="0">
                <a:latin typeface="华文行楷" pitchFamily="2" charset="-122"/>
                <a:ea typeface="华文行楷" pitchFamily="2" charset="-122"/>
              </a:rPr>
              <a:t>欢迎你们到来的</a:t>
            </a:r>
            <a:r>
              <a:rPr lang="zh-CN" altLang="en-US" sz="2600" dirty="0">
                <a:solidFill>
                  <a:srgbClr val="C00000"/>
                </a:solidFill>
                <a:latin typeface="华文行楷" pitchFamily="2" charset="-122"/>
                <a:ea typeface="华文行楷" pitchFamily="2" charset="-122"/>
              </a:rPr>
              <a:t>这一刻</a:t>
            </a:r>
            <a:r>
              <a:rPr lang="zh-CN" altLang="en-US" sz="2600" dirty="0">
                <a:latin typeface="华文行楷" pitchFamily="2" charset="-122"/>
                <a:ea typeface="华文行楷" pitchFamily="2" charset="-122"/>
              </a:rPr>
              <a:t>，</a:t>
            </a:r>
            <a:r>
              <a:rPr lang="zh-CN" altLang="en-US" sz="2600" dirty="0">
                <a:solidFill>
                  <a:srgbClr val="C00000"/>
                </a:solidFill>
                <a:latin typeface="华文行楷" pitchFamily="2" charset="-122"/>
                <a:ea typeface="华文行楷" pitchFamily="2" charset="-122"/>
              </a:rPr>
              <a:t>我想起</a:t>
            </a:r>
            <a:r>
              <a:rPr lang="zh-CN" altLang="en-US" sz="2600" dirty="0">
                <a:latin typeface="华文行楷" pitchFamily="2" charset="-122"/>
                <a:ea typeface="华文行楷" pitchFamily="2" charset="-122"/>
              </a:rPr>
              <a:t>自己高中毕业时的情景，还有妈妈为我和爸爸拍的合影。 </a:t>
            </a:r>
          </a:p>
          <a:p>
            <a:endParaRPr lang="zh-CN" altLang="en-US" sz="2600" dirty="0">
              <a:latin typeface="华文行楷" pitchFamily="2" charset="-122"/>
              <a:ea typeface="华文行楷" pitchFamily="2" charset="-122"/>
            </a:endParaRPr>
          </a:p>
        </p:txBody>
      </p:sp>
      <p:sp>
        <p:nvSpPr>
          <p:cNvPr id="240643" name="TextBox 4"/>
          <p:cNvSpPr txBox="1">
            <a:spLocks noChangeArrowheads="1"/>
          </p:cNvSpPr>
          <p:nvPr/>
        </p:nvSpPr>
        <p:spPr bwMode="auto">
          <a:xfrm>
            <a:off x="1538288" y="1285860"/>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0644" name="TextBox 25"/>
          <p:cNvSpPr txBox="1">
            <a:spLocks noChangeArrowheads="1"/>
          </p:cNvSpPr>
          <p:nvPr/>
        </p:nvSpPr>
        <p:spPr bwMode="auto">
          <a:xfrm>
            <a:off x="1548210" y="3609173"/>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3039" y="4093683"/>
            <a:ext cx="6383337" cy="1692771"/>
          </a:xfrm>
          <a:prstGeom prst="rect">
            <a:avLst/>
          </a:prstGeom>
          <a:noFill/>
          <a:ln w="9525">
            <a:noFill/>
            <a:miter lim="800000"/>
            <a:headEnd/>
            <a:tailEnd/>
          </a:ln>
        </p:spPr>
        <p:txBody>
          <a:bodyPr>
            <a:spAutoFit/>
          </a:bodyPr>
          <a:lstStyle/>
          <a:p>
            <a:pPr>
              <a:spcBef>
                <a:spcPct val="50000"/>
              </a:spcBef>
            </a:pPr>
            <a:r>
              <a:rPr lang="en-US" altLang="zh-CN" sz="2600" b="1" dirty="0">
                <a:solidFill>
                  <a:srgbClr val="FF6600"/>
                </a:solidFill>
                <a:latin typeface="Helvetica"/>
              </a:rPr>
              <a:t>In</a:t>
            </a:r>
            <a:r>
              <a:rPr lang="en-US" altLang="zh-CN" sz="2600" dirty="0">
                <a:latin typeface="Helvetica"/>
              </a:rPr>
              <a:t> welcoming you to the university, </a:t>
            </a:r>
            <a:r>
              <a:rPr lang="en-US" altLang="zh-CN" sz="2600" b="1" dirty="0">
                <a:solidFill>
                  <a:srgbClr val="FF6600"/>
                </a:solidFill>
                <a:latin typeface="Helvetica"/>
              </a:rPr>
              <a:t>I am reminded of</a:t>
            </a:r>
            <a:r>
              <a:rPr lang="en-US" altLang="zh-CN" sz="2600" dirty="0">
                <a:latin typeface="Helvetica"/>
              </a:rPr>
              <a:t> my own high school graduation and the photograph my mom took of my dad and me. </a:t>
            </a:r>
          </a:p>
        </p:txBody>
      </p:sp>
      <p:cxnSp>
        <p:nvCxnSpPr>
          <p:cNvPr id="4" name="直接连接符 3"/>
          <p:cNvCxnSpPr/>
          <p:nvPr/>
        </p:nvCxnSpPr>
        <p:spPr>
          <a:xfrm>
            <a:off x="1558622" y="1785926"/>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405945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1" name="TextBox 10">
            <a:hlinkClick r:id="" action="ppaction://hlinkshowjump?jump=nextslide"/>
          </p:cNvPr>
          <p:cNvSpPr txBox="1"/>
          <p:nvPr/>
        </p:nvSpPr>
        <p:spPr>
          <a:xfrm>
            <a:off x="6453188" y="5429264"/>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句型提炼</a:t>
            </a:r>
          </a:p>
        </p:txBody>
      </p:sp>
      <p:sp>
        <p:nvSpPr>
          <p:cNvPr id="13" name="TextBox 12"/>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Functional patterns</a:t>
            </a:r>
          </a:p>
        </p:txBody>
      </p:sp>
      <p:pic>
        <p:nvPicPr>
          <p:cNvPr id="15" name="图片 14" descr="图片2.png"/>
          <p:cNvPicPr>
            <a:picLocks noChangeAspect="1"/>
          </p:cNvPicPr>
          <p:nvPr/>
        </p:nvPicPr>
        <p:blipFill>
          <a:blip r:embed="rId3" cstate="print"/>
          <a:stretch>
            <a:fillRect/>
          </a:stretch>
        </p:blipFill>
        <p:spPr>
          <a:xfrm>
            <a:off x="0" y="0"/>
            <a:ext cx="3297664" cy="1164240"/>
          </a:xfrm>
          <a:prstGeom prst="rect">
            <a:avLst/>
          </a:prstGeom>
        </p:spPr>
      </p:pic>
      <p:pic>
        <p:nvPicPr>
          <p:cNvPr id="12"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46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1"/>
          <p:cNvSpPr>
            <a:spLocks noChangeArrowheads="1"/>
          </p:cNvSpPr>
          <p:nvPr/>
        </p:nvSpPr>
        <p:spPr bwMode="auto">
          <a:xfrm>
            <a:off x="1538288" y="1982783"/>
            <a:ext cx="6273800" cy="451406"/>
          </a:xfrm>
          <a:prstGeom prst="rect">
            <a:avLst/>
          </a:prstGeom>
          <a:noFill/>
          <a:ln w="9525">
            <a:noFill/>
            <a:miter lim="800000"/>
            <a:headEnd/>
            <a:tailEnd/>
          </a:ln>
        </p:spPr>
        <p:txBody>
          <a:bodyPr>
            <a:spAutoFit/>
          </a:bodyPr>
          <a:lstStyle/>
          <a:p>
            <a:pPr>
              <a:lnSpc>
                <a:spcPts val="2800"/>
              </a:lnSpc>
            </a:pPr>
            <a:r>
              <a:rPr lang="en-US" altLang="zh-CN" sz="2600" dirty="0">
                <a:latin typeface="Helvetica"/>
                <a:ea typeface="华文行楷" pitchFamily="2" charset="-122"/>
              </a:rPr>
              <a:t>In doing </a:t>
            </a:r>
            <a:r>
              <a:rPr lang="en-US" altLang="zh-CN" sz="2600" dirty="0" err="1">
                <a:latin typeface="Helvetica"/>
                <a:ea typeface="华文行楷" pitchFamily="2" charset="-122"/>
              </a:rPr>
              <a:t>sth</a:t>
            </a:r>
            <a:r>
              <a:rPr lang="en-US" altLang="zh-CN" sz="2600" dirty="0">
                <a:latin typeface="Helvetica"/>
                <a:ea typeface="华文行楷" pitchFamily="2" charset="-122"/>
              </a:rPr>
              <a:t>, </a:t>
            </a:r>
            <a:r>
              <a:rPr lang="en-US" altLang="zh-CN" sz="2600" b="1" dirty="0">
                <a:solidFill>
                  <a:srgbClr val="E46C0A"/>
                </a:solidFill>
                <a:latin typeface="Helvetica"/>
                <a:ea typeface="华文行楷" pitchFamily="2" charset="-122"/>
              </a:rPr>
              <a:t>sb. is reminded of </a:t>
            </a:r>
            <a:r>
              <a:rPr lang="en-US" altLang="zh-CN" sz="2600" b="1" dirty="0" err="1">
                <a:solidFill>
                  <a:srgbClr val="E46C0A"/>
                </a:solidFill>
                <a:latin typeface="Helvetica"/>
                <a:ea typeface="华文行楷" pitchFamily="2" charset="-122"/>
              </a:rPr>
              <a:t>sth</a:t>
            </a:r>
            <a:r>
              <a:rPr lang="en-US" altLang="zh-CN" sz="2600" b="1" dirty="0">
                <a:solidFill>
                  <a:srgbClr val="E46C0A"/>
                </a:solidFill>
                <a:latin typeface="Helvetica"/>
                <a:ea typeface="华文行楷" pitchFamily="2" charset="-122"/>
              </a:rPr>
              <a:t>. </a:t>
            </a: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2692" name="TextBox 25"/>
          <p:cNvSpPr txBox="1">
            <a:spLocks noChangeArrowheads="1"/>
          </p:cNvSpPr>
          <p:nvPr/>
        </p:nvSpPr>
        <p:spPr bwMode="auto">
          <a:xfrm>
            <a:off x="1538288" y="321297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3" y="3836968"/>
            <a:ext cx="6088062" cy="461665"/>
          </a:xfrm>
          <a:prstGeom prst="rect">
            <a:avLst/>
          </a:prstGeom>
          <a:noFill/>
          <a:ln w="9525">
            <a:noFill/>
            <a:miter lim="800000"/>
            <a:headEnd/>
            <a:tailEnd/>
          </a:ln>
        </p:spPr>
        <p:txBody>
          <a:bodyPr>
            <a:spAutoFit/>
          </a:bodyPr>
          <a:lstStyle/>
          <a:p>
            <a:pPr>
              <a:lnSpc>
                <a:spcPts val="2800"/>
              </a:lnSpc>
              <a:spcBef>
                <a:spcPct val="50000"/>
              </a:spcBef>
            </a:pPr>
            <a:r>
              <a:rPr lang="zh-CN" altLang="en-US" sz="2600" dirty="0">
                <a:latin typeface="华文行楷" pitchFamily="2" charset="-122"/>
                <a:ea typeface="华文行楷" pitchFamily="2" charset="-122"/>
              </a:rPr>
              <a:t> 用于表达“</a:t>
            </a:r>
            <a:r>
              <a:rPr lang="zh-CN" altLang="en-US" sz="2600" dirty="0">
                <a:solidFill>
                  <a:srgbClr val="71AE0E"/>
                </a:solidFill>
                <a:latin typeface="华文行楷" pitchFamily="2" charset="-122"/>
                <a:ea typeface="华文行楷" pitchFamily="2" charset="-122"/>
              </a:rPr>
              <a:t>某事引起的回忆”</a:t>
            </a:r>
            <a:r>
              <a:rPr lang="zh-CN" altLang="en-US" sz="2600" dirty="0">
                <a:latin typeface="华文行楷" pitchFamily="2" charset="-122"/>
                <a:ea typeface="华文行楷" pitchFamily="2" charset="-122"/>
              </a:rPr>
              <a:t>。</a:t>
            </a:r>
          </a:p>
        </p:txBody>
      </p:sp>
      <p:cxnSp>
        <p:nvCxnSpPr>
          <p:cNvPr id="4" name="直接连接符 3"/>
          <p:cNvCxnSpPr/>
          <p:nvPr/>
        </p:nvCxnSpPr>
        <p:spPr>
          <a:xfrm>
            <a:off x="1621299" y="3694113"/>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2880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7" name="TextBox 16">
            <a:hlinkClick r:id="" action="ppaction://hlinkshowjump?jump=nextslide"/>
          </p:cNvPr>
          <p:cNvSpPr txBox="1"/>
          <p:nvPr/>
        </p:nvSpPr>
        <p:spPr>
          <a:xfrm>
            <a:off x="6786578" y="5508625"/>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句型应用</a:t>
            </a:r>
          </a:p>
        </p:txBody>
      </p:sp>
      <p:sp>
        <p:nvSpPr>
          <p:cNvPr id="15" name="TextBox 14"/>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Functional patterns</a:t>
            </a:r>
          </a:p>
        </p:txBody>
      </p:sp>
      <p:pic>
        <p:nvPicPr>
          <p:cNvPr id="18" name="图片 17" descr="图片2.png"/>
          <p:cNvPicPr>
            <a:picLocks noChangeAspect="1"/>
          </p:cNvPicPr>
          <p:nvPr/>
        </p:nvPicPr>
        <p:blipFill>
          <a:blip r:embed="rId4" cstate="print"/>
          <a:stretch>
            <a:fillRect/>
          </a:stretch>
        </p:blipFill>
        <p:spPr>
          <a:xfrm>
            <a:off x="0" y="0"/>
            <a:ext cx="3297664" cy="1164240"/>
          </a:xfrm>
          <a:prstGeom prst="rect">
            <a:avLst/>
          </a:prstGeom>
        </p:spPr>
      </p:pic>
      <p:pic>
        <p:nvPicPr>
          <p:cNvPr id="13"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302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280" t="15609"/>
          <a:stretch/>
        </p:blipFill>
        <p:spPr bwMode="auto">
          <a:xfrm>
            <a:off x="1003610" y="1484784"/>
            <a:ext cx="7744854" cy="4944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579564" y="3643314"/>
            <a:ext cx="6483950" cy="461665"/>
          </a:xfrm>
          <a:prstGeom prst="rect">
            <a:avLst/>
          </a:prstGeom>
          <a:solidFill>
            <a:srgbClr val="FFC000"/>
          </a:solidFill>
          <a:effectLst>
            <a:softEdge rad="127000"/>
          </a:effectLst>
        </p:spPr>
        <p:txBody>
          <a:bodyPr wrap="square" rtlCol="0">
            <a:spAutoFit/>
          </a:bodyPr>
          <a:lstStyle/>
          <a:p>
            <a:r>
              <a:rPr lang="en-US" altLang="zh-CN" sz="2400" dirty="0"/>
              <a:t>(make speech / be reminded of / encouragement </a:t>
            </a:r>
            <a:r>
              <a:rPr kumimoji="1" lang="en-US" altLang="zh-CN" sz="2400" dirty="0">
                <a:solidFill>
                  <a:schemeClr val="accent4">
                    <a:lumMod val="10000"/>
                  </a:schemeClr>
                </a:solidFill>
                <a:latin typeface="Helvetica" pitchFamily="34" charset="0"/>
              </a:rPr>
              <a:t>) </a:t>
            </a:r>
          </a:p>
        </p:txBody>
      </p:sp>
      <p:sp>
        <p:nvSpPr>
          <p:cNvPr id="23" name="TextBox 22"/>
          <p:cNvSpPr txBox="1"/>
          <p:nvPr/>
        </p:nvSpPr>
        <p:spPr>
          <a:xfrm>
            <a:off x="1403648" y="1844824"/>
            <a:ext cx="1650392" cy="492443"/>
          </a:xfrm>
          <a:prstGeom prst="rect">
            <a:avLst/>
          </a:prstGeom>
          <a:noFill/>
        </p:spPr>
        <p:txBody>
          <a:bodyPr wrap="square" rtlCol="0">
            <a:spAutoFit/>
          </a:bodyPr>
          <a:lstStyle/>
          <a:p>
            <a:r>
              <a:rPr lang="zh-CN" altLang="en-US" sz="2600" dirty="0">
                <a:solidFill>
                  <a:schemeClr val="accent6">
                    <a:lumMod val="50000"/>
                  </a:schemeClr>
                </a:solidFill>
                <a:latin typeface="华文行楷" pitchFamily="2" charset="-122"/>
                <a:ea typeface="华文行楷" pitchFamily="2" charset="-122"/>
              </a:rPr>
              <a:t>典型例句</a:t>
            </a:r>
          </a:p>
        </p:txBody>
      </p:sp>
      <p:sp>
        <p:nvSpPr>
          <p:cNvPr id="3" name="TextBox 2"/>
          <p:cNvSpPr txBox="1"/>
          <p:nvPr/>
        </p:nvSpPr>
        <p:spPr>
          <a:xfrm>
            <a:off x="1547664" y="2143116"/>
            <a:ext cx="6515850" cy="1089529"/>
          </a:xfrm>
          <a:prstGeom prst="rect">
            <a:avLst/>
          </a:prstGeom>
          <a:noFill/>
        </p:spPr>
        <p:txBody>
          <a:bodyPr wrap="square" rtlCol="0">
            <a:spAutoFit/>
          </a:bodyPr>
          <a:lstStyle/>
          <a:p>
            <a:pPr fontAlgn="base">
              <a:lnSpc>
                <a:spcPct val="135000"/>
              </a:lnSpc>
              <a:spcBef>
                <a:spcPct val="50000"/>
              </a:spcBef>
              <a:spcAft>
                <a:spcPct val="0"/>
              </a:spcAft>
              <a:defRPr/>
            </a:pPr>
            <a:r>
              <a:rPr lang="zh-CN" altLang="en-US" sz="2400" dirty="0">
                <a:latin typeface="华文行楷" pitchFamily="2" charset="-122"/>
                <a:ea typeface="华文行楷" pitchFamily="2" charset="-122"/>
              </a:rPr>
              <a:t>第一次给这么多人做演讲时，我想起我的英语老师给我的鼓励和建议。</a:t>
            </a:r>
          </a:p>
        </p:txBody>
      </p:sp>
      <p:sp>
        <p:nvSpPr>
          <p:cNvPr id="25" name="TextBox 24"/>
          <p:cNvSpPr txBox="1"/>
          <p:nvPr/>
        </p:nvSpPr>
        <p:spPr>
          <a:xfrm>
            <a:off x="1403648" y="3143248"/>
            <a:ext cx="1650392" cy="492443"/>
          </a:xfrm>
          <a:prstGeom prst="rect">
            <a:avLst/>
          </a:prstGeom>
          <a:noFill/>
        </p:spPr>
        <p:txBody>
          <a:bodyPr wrap="square" rtlCol="0">
            <a:spAutoFit/>
          </a:bodyPr>
          <a:lstStyle/>
          <a:p>
            <a:r>
              <a:rPr lang="zh-CN" altLang="en-US" sz="2600" dirty="0">
                <a:solidFill>
                  <a:schemeClr val="accent6">
                    <a:lumMod val="50000"/>
                  </a:schemeClr>
                </a:solidFill>
                <a:latin typeface="华文行楷" pitchFamily="2" charset="-122"/>
                <a:ea typeface="华文行楷" pitchFamily="2" charset="-122"/>
              </a:rPr>
              <a:t>意群提示</a:t>
            </a:r>
          </a:p>
        </p:txBody>
      </p:sp>
      <p:sp>
        <p:nvSpPr>
          <p:cNvPr id="16" name="矩形 15"/>
          <p:cNvSpPr>
            <a:spLocks noChangeArrowheads="1"/>
          </p:cNvSpPr>
          <p:nvPr/>
        </p:nvSpPr>
        <p:spPr bwMode="auto">
          <a:xfrm>
            <a:off x="1571604" y="4114954"/>
            <a:ext cx="6143668" cy="1528624"/>
          </a:xfrm>
          <a:prstGeom prst="rect">
            <a:avLst/>
          </a:prstGeom>
          <a:noFill/>
          <a:ln w="9525">
            <a:noFill/>
            <a:miter lim="800000"/>
            <a:headEnd/>
            <a:tailEnd/>
          </a:ln>
        </p:spPr>
        <p:txBody>
          <a:bodyPr wrap="square">
            <a:spAutoFit/>
          </a:bodyPr>
          <a:lstStyle/>
          <a:p>
            <a:pPr algn="just">
              <a:lnSpc>
                <a:spcPts val="2800"/>
              </a:lnSpc>
              <a:spcBef>
                <a:spcPct val="50000"/>
              </a:spcBef>
              <a:defRPr/>
            </a:pPr>
            <a:r>
              <a:rPr kumimoji="1" lang="en-US" altLang="zh-CN" sz="2400" i="1" dirty="0">
                <a:solidFill>
                  <a:srgbClr val="FF0000"/>
                </a:solidFill>
                <a:latin typeface="Helvetica"/>
              </a:rPr>
              <a:t>In</a:t>
            </a:r>
            <a:r>
              <a:rPr kumimoji="1" lang="en-US" altLang="zh-CN" sz="2400" dirty="0">
                <a:latin typeface="Helvetica"/>
              </a:rPr>
              <a:t> </a:t>
            </a:r>
            <a:r>
              <a:rPr kumimoji="1" lang="en-US" altLang="zh-CN" sz="2400" i="1" dirty="0">
                <a:solidFill>
                  <a:srgbClr val="FF0000"/>
                </a:solidFill>
                <a:latin typeface="Helvetica"/>
              </a:rPr>
              <a:t>making my speech </a:t>
            </a:r>
            <a:r>
              <a:rPr kumimoji="1" lang="en-US" altLang="zh-CN" sz="2400" dirty="0">
                <a:latin typeface="Helvetica"/>
              </a:rPr>
              <a:t>in front of  a large audience, </a:t>
            </a:r>
            <a:r>
              <a:rPr kumimoji="1" lang="en-US" altLang="zh-CN" sz="2400" i="1" dirty="0">
                <a:solidFill>
                  <a:srgbClr val="FF0000"/>
                </a:solidFill>
                <a:latin typeface="Helvetica"/>
              </a:rPr>
              <a:t>I’m reminded of </a:t>
            </a:r>
            <a:r>
              <a:rPr kumimoji="1" lang="en-US" altLang="zh-CN" sz="2400" dirty="0">
                <a:latin typeface="Helvetica"/>
              </a:rPr>
              <a:t>the encouragement and advice from my English teacher.  </a:t>
            </a:r>
          </a:p>
        </p:txBody>
      </p:sp>
      <p:sp>
        <p:nvSpPr>
          <p:cNvPr id="14" name="TextBox 13"/>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Functional patterns</a:t>
            </a:r>
          </a:p>
        </p:txBody>
      </p:sp>
      <p:pic>
        <p:nvPicPr>
          <p:cNvPr id="17" name="图片 16" descr="图片2.png"/>
          <p:cNvPicPr>
            <a:picLocks noChangeAspect="1"/>
          </p:cNvPicPr>
          <p:nvPr/>
        </p:nvPicPr>
        <p:blipFill>
          <a:blip r:embed="rId3" cstate="print"/>
          <a:stretch>
            <a:fillRect/>
          </a:stretch>
        </p:blipFill>
        <p:spPr>
          <a:xfrm>
            <a:off x="0" y="0"/>
            <a:ext cx="3297664" cy="1164240"/>
          </a:xfrm>
          <a:prstGeom prst="rect">
            <a:avLst/>
          </a:prstGeom>
        </p:spPr>
      </p:pic>
      <p:pic>
        <p:nvPicPr>
          <p:cNvPr id="10"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1"/>
          <p:cNvSpPr>
            <a:spLocks noChangeArrowheads="1"/>
          </p:cNvSpPr>
          <p:nvPr/>
        </p:nvSpPr>
        <p:spPr bwMode="auto">
          <a:xfrm>
            <a:off x="1538288" y="2183666"/>
            <a:ext cx="5976937" cy="1692771"/>
          </a:xfrm>
          <a:prstGeom prst="rect">
            <a:avLst/>
          </a:prstGeom>
          <a:noFill/>
          <a:ln w="9525">
            <a:noFill/>
            <a:miter lim="800000"/>
            <a:headEnd/>
            <a:tailEnd/>
          </a:ln>
        </p:spPr>
        <p:txBody>
          <a:bodyPr>
            <a:spAutoFit/>
          </a:bodyPr>
          <a:lstStyle/>
          <a:p>
            <a:r>
              <a:rPr lang="zh-CN" altLang="en-US" sz="2600" dirty="0">
                <a:solidFill>
                  <a:srgbClr val="C00000"/>
                </a:solidFill>
                <a:latin typeface="华文行楷" pitchFamily="2" charset="-122"/>
                <a:ea typeface="华文行楷" pitchFamily="2" charset="-122"/>
              </a:rPr>
              <a:t>如果</a:t>
            </a:r>
            <a:r>
              <a:rPr lang="zh-CN" altLang="en-US" sz="2600" dirty="0">
                <a:latin typeface="华文行楷" pitchFamily="2" charset="-122"/>
                <a:ea typeface="华文行楷" pitchFamily="2" charset="-122"/>
              </a:rPr>
              <a:t>我只能</a:t>
            </a:r>
            <a:r>
              <a:rPr lang="zh-CN" altLang="en-US" sz="2600" dirty="0">
                <a:solidFill>
                  <a:srgbClr val="C00000"/>
                </a:solidFill>
                <a:latin typeface="华文行楷" pitchFamily="2" charset="-122"/>
                <a:ea typeface="华文行楷" pitchFamily="2" charset="-122"/>
              </a:rPr>
              <a:t>给你们一条选课建议</a:t>
            </a:r>
            <a:r>
              <a:rPr lang="zh-CN" altLang="en-US" sz="2600" dirty="0">
                <a:latin typeface="华文行楷" pitchFamily="2" charset="-122"/>
                <a:ea typeface="华文行楷" pitchFamily="2" charset="-122"/>
              </a:rPr>
              <a:t>的话，那就是：挑战自己！</a:t>
            </a:r>
          </a:p>
          <a:p>
            <a:endParaRPr lang="zh-CN" altLang="en-US" sz="2600" dirty="0">
              <a:latin typeface="华文行楷" pitchFamily="2" charset="-122"/>
              <a:ea typeface="华文行楷" pitchFamily="2" charset="-122"/>
            </a:endParaRPr>
          </a:p>
          <a:p>
            <a:endParaRPr lang="zh-CN" altLang="en-US" sz="2600" dirty="0">
              <a:latin typeface="华文行楷" pitchFamily="2" charset="-122"/>
              <a:ea typeface="华文行楷" pitchFamily="2" charset="-122"/>
            </a:endParaRPr>
          </a:p>
        </p:txBody>
      </p:sp>
      <p:sp>
        <p:nvSpPr>
          <p:cNvPr id="244739" name="TextBox 4"/>
          <p:cNvSpPr txBox="1">
            <a:spLocks noChangeArrowheads="1"/>
          </p:cNvSpPr>
          <p:nvPr/>
        </p:nvSpPr>
        <p:spPr bwMode="auto">
          <a:xfrm>
            <a:off x="1538288" y="1571612"/>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4740" name="TextBox 25"/>
          <p:cNvSpPr txBox="1">
            <a:spLocks noChangeArrowheads="1"/>
          </p:cNvSpPr>
          <p:nvPr/>
        </p:nvSpPr>
        <p:spPr bwMode="auto">
          <a:xfrm>
            <a:off x="1538288" y="3263786"/>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1604" y="3822190"/>
            <a:ext cx="6500858" cy="1292662"/>
          </a:xfrm>
          <a:prstGeom prst="rect">
            <a:avLst/>
          </a:prstGeom>
          <a:noFill/>
          <a:ln w="9525">
            <a:noFill/>
            <a:miter lim="800000"/>
            <a:headEnd/>
            <a:tailEnd/>
          </a:ln>
        </p:spPr>
        <p:txBody>
          <a:bodyPr wrap="square">
            <a:spAutoFit/>
          </a:bodyPr>
          <a:lstStyle/>
          <a:p>
            <a:pPr>
              <a:spcBef>
                <a:spcPct val="50000"/>
              </a:spcBef>
            </a:pPr>
            <a:r>
              <a:rPr lang="en-US" altLang="zh-CN" sz="2600" b="1" dirty="0">
                <a:solidFill>
                  <a:srgbClr val="FF6600"/>
                </a:solidFill>
                <a:latin typeface="Helvetica"/>
              </a:rPr>
              <a:t>If</a:t>
            </a:r>
            <a:r>
              <a:rPr lang="en-US" altLang="zh-CN" sz="2600" dirty="0">
                <a:latin typeface="Helvetica"/>
              </a:rPr>
              <a:t> I could </a:t>
            </a:r>
            <a:r>
              <a:rPr lang="en-US" altLang="zh-CN" sz="2600" b="1" dirty="0">
                <a:solidFill>
                  <a:srgbClr val="FF6600"/>
                </a:solidFill>
                <a:latin typeface="Helvetica"/>
              </a:rPr>
              <a:t>give you</a:t>
            </a:r>
            <a:r>
              <a:rPr lang="en-US" altLang="zh-CN" sz="2600" dirty="0">
                <a:latin typeface="Helvetica"/>
              </a:rPr>
              <a:t> only one piece of </a:t>
            </a:r>
            <a:r>
              <a:rPr lang="en-US" altLang="zh-CN" sz="2600" b="1" dirty="0">
                <a:solidFill>
                  <a:srgbClr val="FF6600"/>
                </a:solidFill>
                <a:latin typeface="Helvetica"/>
              </a:rPr>
              <a:t>advice</a:t>
            </a:r>
            <a:r>
              <a:rPr lang="en-US" altLang="zh-CN" sz="2600" dirty="0">
                <a:latin typeface="Helvetica"/>
              </a:rPr>
              <a:t> about selecting courses, it would be this: Challenge yourself!</a:t>
            </a:r>
          </a:p>
        </p:txBody>
      </p:sp>
      <p:cxnSp>
        <p:nvCxnSpPr>
          <p:cNvPr id="4" name="直接连接符 3"/>
          <p:cNvCxnSpPr/>
          <p:nvPr/>
        </p:nvCxnSpPr>
        <p:spPr>
          <a:xfrm>
            <a:off x="1538333" y="2071678"/>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70434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1" name="TextBox 10">
            <a:hlinkClick r:id="" action="ppaction://hlinkshowjump?jump=nextslide"/>
          </p:cNvPr>
          <p:cNvSpPr txBox="1"/>
          <p:nvPr/>
        </p:nvSpPr>
        <p:spPr>
          <a:xfrm>
            <a:off x="6453188" y="5429264"/>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句型提炼</a:t>
            </a:r>
          </a:p>
        </p:txBody>
      </p:sp>
      <p:sp>
        <p:nvSpPr>
          <p:cNvPr id="13" name="TextBox 12"/>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Functional patterns</a:t>
            </a:r>
          </a:p>
        </p:txBody>
      </p:sp>
      <p:pic>
        <p:nvPicPr>
          <p:cNvPr id="15" name="图片 14" descr="图片2.png"/>
          <p:cNvPicPr>
            <a:picLocks noChangeAspect="1"/>
          </p:cNvPicPr>
          <p:nvPr/>
        </p:nvPicPr>
        <p:blipFill>
          <a:blip r:embed="rId3" cstate="print"/>
          <a:stretch>
            <a:fillRect/>
          </a:stretch>
        </p:blipFill>
        <p:spPr>
          <a:xfrm>
            <a:off x="0" y="0"/>
            <a:ext cx="3297664" cy="1164240"/>
          </a:xfrm>
          <a:prstGeom prst="rect">
            <a:avLst/>
          </a:prstGeom>
        </p:spPr>
      </p:pic>
      <p:pic>
        <p:nvPicPr>
          <p:cNvPr id="12"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042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1"/>
          <p:cNvSpPr>
            <a:spLocks noChangeArrowheads="1"/>
          </p:cNvSpPr>
          <p:nvPr/>
        </p:nvSpPr>
        <p:spPr bwMode="auto">
          <a:xfrm>
            <a:off x="1538288" y="1988840"/>
            <a:ext cx="6273800" cy="1528624"/>
          </a:xfrm>
          <a:prstGeom prst="rect">
            <a:avLst/>
          </a:prstGeom>
          <a:noFill/>
          <a:ln w="9525">
            <a:noFill/>
            <a:miter lim="800000"/>
            <a:headEnd/>
            <a:tailEnd/>
          </a:ln>
        </p:spPr>
        <p:txBody>
          <a:bodyPr>
            <a:spAutoFit/>
          </a:bodyPr>
          <a:lstStyle/>
          <a:p>
            <a:pPr>
              <a:lnSpc>
                <a:spcPts val="2800"/>
              </a:lnSpc>
            </a:pPr>
            <a:r>
              <a:rPr lang="en-US" altLang="zh-CN" sz="2600" b="1" dirty="0">
                <a:solidFill>
                  <a:srgbClr val="E46C0A"/>
                </a:solidFill>
                <a:latin typeface="Helvetica"/>
                <a:ea typeface="华文行楷" pitchFamily="2" charset="-122"/>
              </a:rPr>
              <a:t>If</a:t>
            </a:r>
            <a:r>
              <a:rPr lang="en-US" altLang="zh-CN" sz="2600" dirty="0">
                <a:latin typeface="Helvetica"/>
                <a:ea typeface="华文行楷" pitchFamily="2" charset="-122"/>
              </a:rPr>
              <a:t> sb. could </a:t>
            </a:r>
            <a:r>
              <a:rPr lang="en-US" altLang="zh-CN" sz="2600" b="1" dirty="0">
                <a:solidFill>
                  <a:srgbClr val="E46C0A"/>
                </a:solidFill>
                <a:latin typeface="Helvetica"/>
                <a:ea typeface="华文行楷" pitchFamily="2" charset="-122"/>
              </a:rPr>
              <a:t>give sb</a:t>
            </a:r>
            <a:r>
              <a:rPr lang="en-US" altLang="zh-CN" sz="2600" dirty="0">
                <a:latin typeface="Helvetica"/>
                <a:ea typeface="华文行楷" pitchFamily="2" charset="-122"/>
              </a:rPr>
              <a:t>. else only one piece of </a:t>
            </a:r>
            <a:r>
              <a:rPr lang="en-US" altLang="zh-CN" sz="2600" b="1" dirty="0">
                <a:solidFill>
                  <a:srgbClr val="E46C0A"/>
                </a:solidFill>
                <a:latin typeface="Helvetica"/>
                <a:ea typeface="华文行楷" pitchFamily="2" charset="-122"/>
              </a:rPr>
              <a:t>advice</a:t>
            </a:r>
            <a:r>
              <a:rPr lang="en-US" altLang="zh-CN" sz="2600" dirty="0">
                <a:latin typeface="Helvetica"/>
                <a:ea typeface="华文行楷" pitchFamily="2" charset="-122"/>
              </a:rPr>
              <a:t> about…, </a:t>
            </a:r>
            <a:r>
              <a:rPr lang="en-US" altLang="zh-CN" sz="2600" b="1" dirty="0">
                <a:solidFill>
                  <a:srgbClr val="E46C0A"/>
                </a:solidFill>
                <a:latin typeface="Helvetica"/>
                <a:ea typeface="华文行楷" pitchFamily="2" charset="-122"/>
              </a:rPr>
              <a:t>it would be this</a:t>
            </a:r>
            <a:r>
              <a:rPr lang="en-US" altLang="zh-CN" sz="2600" dirty="0">
                <a:latin typeface="Helvetica"/>
                <a:ea typeface="华文行楷" pitchFamily="2" charset="-122"/>
              </a:rPr>
              <a:t>: Do </a:t>
            </a:r>
            <a:r>
              <a:rPr lang="en-US" altLang="zh-CN" sz="2600" dirty="0" err="1">
                <a:latin typeface="Helvetica"/>
                <a:ea typeface="华文行楷" pitchFamily="2" charset="-122"/>
              </a:rPr>
              <a:t>sth</a:t>
            </a:r>
            <a:r>
              <a:rPr lang="en-US" altLang="zh-CN" sz="2600" dirty="0">
                <a:latin typeface="Helvetica"/>
                <a:ea typeface="华文行楷" pitchFamily="2" charset="-122"/>
              </a:rPr>
              <a:t>.!</a:t>
            </a:r>
          </a:p>
          <a:p>
            <a:pPr>
              <a:lnSpc>
                <a:spcPts val="2800"/>
              </a:lnSpc>
            </a:pPr>
            <a:endParaRPr lang="en-US" altLang="zh-CN" sz="2600" dirty="0">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6788" name="TextBox 25"/>
          <p:cNvSpPr txBox="1">
            <a:spLocks noChangeArrowheads="1"/>
          </p:cNvSpPr>
          <p:nvPr/>
        </p:nvSpPr>
        <p:spPr bwMode="auto">
          <a:xfrm>
            <a:off x="1538288" y="3608567"/>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403648" y="4253219"/>
            <a:ext cx="6408440" cy="461665"/>
          </a:xfrm>
          <a:prstGeom prst="rect">
            <a:avLst/>
          </a:prstGeom>
          <a:noFill/>
          <a:ln w="9525">
            <a:noFill/>
            <a:miter lim="800000"/>
            <a:headEnd/>
            <a:tailEnd/>
          </a:ln>
        </p:spPr>
        <p:txBody>
          <a:bodyPr wrap="square">
            <a:spAutoFit/>
          </a:bodyPr>
          <a:lstStyle/>
          <a:p>
            <a:pPr>
              <a:lnSpc>
                <a:spcPts val="2800"/>
              </a:lnSpc>
              <a:spcBef>
                <a:spcPct val="50000"/>
              </a:spcBef>
            </a:pPr>
            <a:r>
              <a:rPr lang="zh-CN" altLang="en-US" sz="2600" dirty="0">
                <a:latin typeface="华文行楷" pitchFamily="2" charset="-122"/>
                <a:ea typeface="华文行楷" pitchFamily="2" charset="-122"/>
              </a:rPr>
              <a:t> 用于表达“</a:t>
            </a:r>
            <a:r>
              <a:rPr lang="zh-CN" altLang="en-US" sz="2600" dirty="0">
                <a:solidFill>
                  <a:srgbClr val="71AE0E"/>
                </a:solidFill>
                <a:latin typeface="华文行楷" pitchFamily="2" charset="-122"/>
                <a:ea typeface="华文行楷" pitchFamily="2" charset="-122"/>
              </a:rPr>
              <a:t>某人认定的最为重要的建议</a:t>
            </a:r>
            <a:r>
              <a:rPr lang="zh-CN" altLang="en-US" sz="2600" dirty="0">
                <a:latin typeface="华文行楷" pitchFamily="2" charset="-122"/>
                <a:ea typeface="华文行楷" pitchFamily="2" charset="-122"/>
              </a:rPr>
              <a:t>”。</a:t>
            </a:r>
          </a:p>
        </p:txBody>
      </p:sp>
      <p:cxnSp>
        <p:nvCxnSpPr>
          <p:cNvPr id="4" name="直接连接符 3"/>
          <p:cNvCxnSpPr/>
          <p:nvPr/>
        </p:nvCxnSpPr>
        <p:spPr>
          <a:xfrm>
            <a:off x="1621299" y="4089704"/>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7" name="TextBox 16">
            <a:hlinkClick r:id="" action="ppaction://hlinkshowjump?jump=nextslide"/>
          </p:cNvPr>
          <p:cNvSpPr txBox="1"/>
          <p:nvPr/>
        </p:nvSpPr>
        <p:spPr>
          <a:xfrm>
            <a:off x="6786578" y="5508625"/>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句型应用</a:t>
            </a:r>
          </a:p>
        </p:txBody>
      </p:sp>
      <p:sp>
        <p:nvSpPr>
          <p:cNvPr id="15" name="TextBox 14"/>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Functional patterns</a:t>
            </a:r>
          </a:p>
        </p:txBody>
      </p:sp>
      <p:pic>
        <p:nvPicPr>
          <p:cNvPr id="18" name="图片 17" descr="图片2.png"/>
          <p:cNvPicPr>
            <a:picLocks noChangeAspect="1"/>
          </p:cNvPicPr>
          <p:nvPr/>
        </p:nvPicPr>
        <p:blipFill>
          <a:blip r:embed="rId4" cstate="print"/>
          <a:stretch>
            <a:fillRect/>
          </a:stretch>
        </p:blipFill>
        <p:spPr>
          <a:xfrm>
            <a:off x="0" y="0"/>
            <a:ext cx="3297664" cy="1164240"/>
          </a:xfrm>
          <a:prstGeom prst="rect">
            <a:avLst/>
          </a:prstGeom>
        </p:spPr>
      </p:pic>
      <p:pic>
        <p:nvPicPr>
          <p:cNvPr id="13"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050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280" t="15609"/>
          <a:stretch/>
        </p:blipFill>
        <p:spPr bwMode="auto">
          <a:xfrm>
            <a:off x="500034" y="1484784"/>
            <a:ext cx="8248430" cy="5016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214414" y="3643314"/>
            <a:ext cx="4286280" cy="535531"/>
          </a:xfrm>
          <a:prstGeom prst="rect">
            <a:avLst/>
          </a:prstGeom>
          <a:solidFill>
            <a:srgbClr val="FFC000"/>
          </a:solidFill>
          <a:effectLst>
            <a:softEdge rad="127000"/>
          </a:effectLst>
        </p:spPr>
        <p:txBody>
          <a:bodyPr wrap="square" rtlCol="0">
            <a:spAutoFit/>
          </a:bodyPr>
          <a:lstStyle/>
          <a:p>
            <a:pPr>
              <a:lnSpc>
                <a:spcPct val="120000"/>
              </a:lnSpc>
              <a:spcBef>
                <a:spcPct val="50000"/>
              </a:spcBef>
              <a:defRPr/>
            </a:pPr>
            <a:r>
              <a:rPr kumimoji="1" lang="en-US" altLang="zh-CN" sz="2400" dirty="0">
                <a:solidFill>
                  <a:srgbClr val="000000"/>
                </a:solidFill>
              </a:rPr>
              <a:t>(cope with </a:t>
            </a:r>
            <a:r>
              <a:rPr kumimoji="1" lang="en-US" altLang="zh-CN" sz="2400" dirty="0">
                <a:solidFill>
                  <a:schemeClr val="accent4">
                    <a:lumMod val="10000"/>
                  </a:schemeClr>
                </a:solidFill>
              </a:rPr>
              <a:t>/ </a:t>
            </a:r>
            <a:r>
              <a:rPr kumimoji="1" lang="en-US" altLang="zh-CN" sz="2400" dirty="0">
                <a:solidFill>
                  <a:srgbClr val="000000"/>
                </a:solidFill>
              </a:rPr>
              <a:t>believe in yourself)</a:t>
            </a:r>
            <a:endParaRPr kumimoji="1" lang="en-US" altLang="zh-CN" sz="2400" dirty="0">
              <a:solidFill>
                <a:schemeClr val="accent4">
                  <a:lumMod val="10000"/>
                </a:schemeClr>
              </a:solidFill>
            </a:endParaRPr>
          </a:p>
        </p:txBody>
      </p:sp>
      <p:sp>
        <p:nvSpPr>
          <p:cNvPr id="23" name="TextBox 22"/>
          <p:cNvSpPr txBox="1"/>
          <p:nvPr/>
        </p:nvSpPr>
        <p:spPr>
          <a:xfrm>
            <a:off x="1071538" y="1844824"/>
            <a:ext cx="1650392" cy="492443"/>
          </a:xfrm>
          <a:prstGeom prst="rect">
            <a:avLst/>
          </a:prstGeom>
          <a:noFill/>
        </p:spPr>
        <p:txBody>
          <a:bodyPr wrap="square" rtlCol="0">
            <a:spAutoFit/>
          </a:bodyPr>
          <a:lstStyle/>
          <a:p>
            <a:r>
              <a:rPr lang="zh-CN" altLang="en-US" sz="2600" dirty="0">
                <a:solidFill>
                  <a:schemeClr val="accent6">
                    <a:lumMod val="50000"/>
                  </a:schemeClr>
                </a:solidFill>
                <a:latin typeface="华文行楷" pitchFamily="2" charset="-122"/>
                <a:ea typeface="华文行楷" pitchFamily="2" charset="-122"/>
              </a:rPr>
              <a:t>典型例句</a:t>
            </a:r>
          </a:p>
        </p:txBody>
      </p:sp>
      <p:sp>
        <p:nvSpPr>
          <p:cNvPr id="3" name="TextBox 2"/>
          <p:cNvSpPr txBox="1"/>
          <p:nvPr/>
        </p:nvSpPr>
        <p:spPr>
          <a:xfrm>
            <a:off x="1142976" y="2143116"/>
            <a:ext cx="6515850" cy="1057212"/>
          </a:xfrm>
          <a:prstGeom prst="rect">
            <a:avLst/>
          </a:prstGeom>
          <a:noFill/>
        </p:spPr>
        <p:txBody>
          <a:bodyPr wrap="square" rtlCol="0">
            <a:spAutoFit/>
          </a:bodyPr>
          <a:lstStyle/>
          <a:p>
            <a:pPr fontAlgn="base">
              <a:lnSpc>
                <a:spcPct val="135000"/>
              </a:lnSpc>
              <a:spcBef>
                <a:spcPct val="50000"/>
              </a:spcBef>
              <a:spcAft>
                <a:spcPct val="0"/>
              </a:spcAft>
              <a:defRPr/>
            </a:pPr>
            <a:r>
              <a:rPr lang="zh-CN" altLang="en-US" sz="2400" dirty="0">
                <a:latin typeface="华文行楷" pitchFamily="2" charset="-122"/>
                <a:ea typeface="华文行楷" pitchFamily="2" charset="-122"/>
              </a:rPr>
              <a:t>如果让我给你一条如何应对大学挑战的建议，那就是：相信自己！</a:t>
            </a:r>
          </a:p>
        </p:txBody>
      </p:sp>
      <p:sp>
        <p:nvSpPr>
          <p:cNvPr id="25" name="TextBox 24"/>
          <p:cNvSpPr txBox="1"/>
          <p:nvPr/>
        </p:nvSpPr>
        <p:spPr>
          <a:xfrm>
            <a:off x="1071538" y="3143248"/>
            <a:ext cx="1650392" cy="492443"/>
          </a:xfrm>
          <a:prstGeom prst="rect">
            <a:avLst/>
          </a:prstGeom>
          <a:noFill/>
        </p:spPr>
        <p:txBody>
          <a:bodyPr wrap="square" rtlCol="0">
            <a:spAutoFit/>
          </a:bodyPr>
          <a:lstStyle/>
          <a:p>
            <a:r>
              <a:rPr lang="zh-CN" altLang="en-US" sz="2600" dirty="0">
                <a:solidFill>
                  <a:schemeClr val="accent6">
                    <a:lumMod val="50000"/>
                  </a:schemeClr>
                </a:solidFill>
                <a:latin typeface="华文行楷" pitchFamily="2" charset="-122"/>
                <a:ea typeface="华文行楷" pitchFamily="2" charset="-122"/>
              </a:rPr>
              <a:t>意群提示</a:t>
            </a:r>
          </a:p>
        </p:txBody>
      </p:sp>
      <p:sp>
        <p:nvSpPr>
          <p:cNvPr id="16" name="矩形 15"/>
          <p:cNvSpPr>
            <a:spLocks noChangeArrowheads="1"/>
          </p:cNvSpPr>
          <p:nvPr/>
        </p:nvSpPr>
        <p:spPr bwMode="auto">
          <a:xfrm>
            <a:off x="1214414" y="4214818"/>
            <a:ext cx="6483951" cy="1169551"/>
          </a:xfrm>
          <a:prstGeom prst="rect">
            <a:avLst/>
          </a:prstGeom>
          <a:noFill/>
          <a:ln w="9525">
            <a:noFill/>
            <a:miter lim="800000"/>
            <a:headEnd/>
            <a:tailEnd/>
          </a:ln>
        </p:spPr>
        <p:txBody>
          <a:bodyPr wrap="square">
            <a:spAutoFit/>
          </a:bodyPr>
          <a:lstStyle/>
          <a:p>
            <a:pPr>
              <a:lnSpc>
                <a:spcPts val="2800"/>
              </a:lnSpc>
              <a:spcBef>
                <a:spcPct val="50000"/>
              </a:spcBef>
              <a:defRPr/>
            </a:pPr>
            <a:r>
              <a:rPr kumimoji="1" lang="en-US" altLang="zh-CN" sz="2400" dirty="0">
                <a:latin typeface="Helvetica"/>
              </a:rPr>
              <a:t>If I could </a:t>
            </a:r>
            <a:r>
              <a:rPr kumimoji="1" lang="en-US" altLang="zh-CN" sz="2400" i="1" dirty="0">
                <a:solidFill>
                  <a:srgbClr val="FF0000"/>
                </a:solidFill>
                <a:latin typeface="Helvetica"/>
              </a:rPr>
              <a:t>give you only one piece of advice </a:t>
            </a:r>
            <a:r>
              <a:rPr kumimoji="1" lang="en-US" altLang="zh-CN" sz="2400" dirty="0">
                <a:latin typeface="Helvetica"/>
              </a:rPr>
              <a:t>about how to cope with the college challenges, it would be this: Believe in yourself! </a:t>
            </a:r>
          </a:p>
        </p:txBody>
      </p:sp>
      <p:sp>
        <p:nvSpPr>
          <p:cNvPr id="15" name="TextBox 14"/>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Functional patterns</a:t>
            </a:r>
          </a:p>
        </p:txBody>
      </p:sp>
      <p:pic>
        <p:nvPicPr>
          <p:cNvPr id="17" name="图片 16" descr="图片2.png"/>
          <p:cNvPicPr>
            <a:picLocks noChangeAspect="1"/>
          </p:cNvPicPr>
          <p:nvPr/>
        </p:nvPicPr>
        <p:blipFill>
          <a:blip r:embed="rId3" cstate="print"/>
          <a:stretch>
            <a:fillRect/>
          </a:stretch>
        </p:blipFill>
        <p:spPr>
          <a:xfrm>
            <a:off x="0" y="0"/>
            <a:ext cx="3297664" cy="1164240"/>
          </a:xfrm>
          <a:prstGeom prst="rect">
            <a:avLst/>
          </a:prstGeom>
        </p:spPr>
      </p:pic>
      <p:pic>
        <p:nvPicPr>
          <p:cNvPr id="10"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1"/>
          <p:cNvSpPr>
            <a:spLocks noChangeArrowheads="1"/>
          </p:cNvSpPr>
          <p:nvPr/>
        </p:nvSpPr>
        <p:spPr bwMode="auto">
          <a:xfrm>
            <a:off x="1538288" y="2154609"/>
            <a:ext cx="5976937" cy="2593018"/>
          </a:xfrm>
          <a:prstGeom prst="rect">
            <a:avLst/>
          </a:prstGeom>
          <a:noFill/>
          <a:ln w="9525">
            <a:noFill/>
            <a:miter lim="800000"/>
            <a:headEnd/>
            <a:tailEnd/>
          </a:ln>
        </p:spPr>
        <p:txBody>
          <a:bodyPr>
            <a:spAutoFit/>
          </a:bodyPr>
          <a:lstStyle/>
          <a:p>
            <a:pPr>
              <a:lnSpc>
                <a:spcPct val="125000"/>
              </a:lnSpc>
              <a:spcBef>
                <a:spcPct val="50000"/>
              </a:spcBef>
            </a:pPr>
            <a:r>
              <a:rPr lang="zh-CN" altLang="en-US" sz="2600" dirty="0">
                <a:solidFill>
                  <a:srgbClr val="C00000"/>
                </a:solidFill>
                <a:latin typeface="华文行楷" pitchFamily="2" charset="-122"/>
                <a:ea typeface="华文行楷" pitchFamily="2" charset="-122"/>
              </a:rPr>
              <a:t>一个绝佳的例子</a:t>
            </a:r>
            <a:r>
              <a:rPr lang="zh-CN" altLang="en-US" sz="2600" dirty="0">
                <a:latin typeface="华文行楷" pitchFamily="2" charset="-122"/>
                <a:ea typeface="华文行楷" pitchFamily="2" charset="-122"/>
              </a:rPr>
              <a:t>就是时装设计师王薇薇。她最初学的是艺术史</a:t>
            </a:r>
            <a:r>
              <a:rPr kumimoji="1" lang="zh-CN" altLang="en-US" sz="2600" b="1" dirty="0">
                <a:solidFill>
                  <a:srgbClr val="000000"/>
                </a:solidFill>
              </a:rPr>
              <a:t>。 </a:t>
            </a:r>
          </a:p>
          <a:p>
            <a:pPr>
              <a:lnSpc>
                <a:spcPct val="125000"/>
              </a:lnSpc>
              <a:spcBef>
                <a:spcPct val="50000"/>
              </a:spcBef>
            </a:pPr>
            <a:endParaRPr lang="zh-CN" altLang="en-US" sz="2600" dirty="0">
              <a:latin typeface="华文行楷" pitchFamily="2" charset="-122"/>
              <a:ea typeface="华文行楷" pitchFamily="2" charset="-122"/>
            </a:endParaRPr>
          </a:p>
          <a:p>
            <a:endParaRPr lang="zh-CN" altLang="en-US" sz="2600" dirty="0">
              <a:latin typeface="华文行楷" pitchFamily="2" charset="-122"/>
              <a:ea typeface="华文行楷" pitchFamily="2" charset="-122"/>
            </a:endParaRPr>
          </a:p>
          <a:p>
            <a:endParaRPr lang="zh-CN" altLang="en-US" sz="2600" dirty="0">
              <a:latin typeface="华文行楷" pitchFamily="2" charset="-122"/>
              <a:ea typeface="华文行楷" pitchFamily="2" charset="-122"/>
            </a:endParaRPr>
          </a:p>
        </p:txBody>
      </p:sp>
      <p:sp>
        <p:nvSpPr>
          <p:cNvPr id="248835" name="TextBox 4"/>
          <p:cNvSpPr txBox="1">
            <a:spLocks noChangeArrowheads="1"/>
          </p:cNvSpPr>
          <p:nvPr/>
        </p:nvSpPr>
        <p:spPr bwMode="auto">
          <a:xfrm>
            <a:off x="1538288" y="1650652"/>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8836" name="TextBox 25"/>
          <p:cNvSpPr txBox="1">
            <a:spLocks noChangeArrowheads="1"/>
          </p:cNvSpPr>
          <p:nvPr/>
        </p:nvSpPr>
        <p:spPr bwMode="auto">
          <a:xfrm>
            <a:off x="1538288" y="3504530"/>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01031" y="4036504"/>
            <a:ext cx="6383337" cy="1292662"/>
          </a:xfrm>
          <a:prstGeom prst="rect">
            <a:avLst/>
          </a:prstGeom>
          <a:noFill/>
          <a:ln w="9525">
            <a:noFill/>
            <a:miter lim="800000"/>
            <a:headEnd/>
            <a:tailEnd/>
          </a:ln>
        </p:spPr>
        <p:txBody>
          <a:bodyPr>
            <a:spAutoFit/>
          </a:bodyPr>
          <a:lstStyle/>
          <a:p>
            <a:pPr>
              <a:spcBef>
                <a:spcPct val="50000"/>
              </a:spcBef>
            </a:pPr>
            <a:r>
              <a:rPr lang="en-US" altLang="zh-CN" sz="2600" b="1" dirty="0">
                <a:solidFill>
                  <a:srgbClr val="FF6600"/>
                </a:solidFill>
                <a:latin typeface="Helvetica"/>
              </a:rPr>
              <a:t>A wonderful example of</a:t>
            </a:r>
            <a:r>
              <a:rPr lang="en-US" altLang="zh-CN" sz="2600" dirty="0">
                <a:latin typeface="Helvetica"/>
              </a:rPr>
              <a:t> this is the  fashion designer, Vera Wang, who originally studied art history. </a:t>
            </a:r>
          </a:p>
        </p:txBody>
      </p:sp>
      <p:cxnSp>
        <p:nvCxnSpPr>
          <p:cNvPr id="4" name="直接连接符 3"/>
          <p:cNvCxnSpPr/>
          <p:nvPr/>
        </p:nvCxnSpPr>
        <p:spPr>
          <a:xfrm>
            <a:off x="1538333" y="2143116"/>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954809"/>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1" name="TextBox 10">
            <a:hlinkClick r:id="" action="ppaction://hlinkshowjump?jump=nextslide"/>
          </p:cNvPr>
          <p:cNvSpPr txBox="1"/>
          <p:nvPr/>
        </p:nvSpPr>
        <p:spPr>
          <a:xfrm>
            <a:off x="6453188" y="5429264"/>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句型提炼</a:t>
            </a:r>
          </a:p>
        </p:txBody>
      </p:sp>
      <p:sp>
        <p:nvSpPr>
          <p:cNvPr id="13" name="TextBox 12"/>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Functional patterns</a:t>
            </a:r>
          </a:p>
        </p:txBody>
      </p:sp>
      <p:pic>
        <p:nvPicPr>
          <p:cNvPr id="15" name="图片 14" descr="图片2.png"/>
          <p:cNvPicPr>
            <a:picLocks noChangeAspect="1"/>
          </p:cNvPicPr>
          <p:nvPr/>
        </p:nvPicPr>
        <p:blipFill>
          <a:blip r:embed="rId3" cstate="print"/>
          <a:stretch>
            <a:fillRect/>
          </a:stretch>
        </p:blipFill>
        <p:spPr>
          <a:xfrm>
            <a:off x="0" y="0"/>
            <a:ext cx="3297664" cy="1164240"/>
          </a:xfrm>
          <a:prstGeom prst="rect">
            <a:avLst/>
          </a:prstGeom>
        </p:spPr>
      </p:pic>
      <p:pic>
        <p:nvPicPr>
          <p:cNvPr id="12"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854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1"/>
          <p:cNvSpPr>
            <a:spLocks noChangeArrowheads="1"/>
          </p:cNvSpPr>
          <p:nvPr/>
        </p:nvSpPr>
        <p:spPr bwMode="auto">
          <a:xfrm>
            <a:off x="1538288" y="2198688"/>
            <a:ext cx="6273800" cy="810478"/>
          </a:xfrm>
          <a:prstGeom prst="rect">
            <a:avLst/>
          </a:prstGeom>
          <a:noFill/>
          <a:ln w="9525">
            <a:noFill/>
            <a:miter lim="800000"/>
            <a:headEnd/>
            <a:tailEnd/>
          </a:ln>
        </p:spPr>
        <p:txBody>
          <a:bodyPr>
            <a:spAutoFit/>
          </a:bodyPr>
          <a:lstStyle/>
          <a:p>
            <a:pPr>
              <a:lnSpc>
                <a:spcPts val="2800"/>
              </a:lnSpc>
            </a:pPr>
            <a:r>
              <a:rPr lang="en-US" altLang="zh-CN" sz="2600" b="1" dirty="0">
                <a:solidFill>
                  <a:srgbClr val="E46C0A"/>
                </a:solidFill>
                <a:latin typeface="Helvetica"/>
                <a:ea typeface="华文行楷" pitchFamily="2" charset="-122"/>
              </a:rPr>
              <a:t>A wonderful example of this is</a:t>
            </a:r>
            <a:r>
              <a:rPr lang="en-US" altLang="zh-CN" sz="2600" dirty="0">
                <a:latin typeface="Helvetica"/>
                <a:ea typeface="华文行楷" pitchFamily="2" charset="-122"/>
              </a:rPr>
              <a:t> sb. who…/ </a:t>
            </a:r>
            <a:r>
              <a:rPr lang="en-US" altLang="zh-CN" sz="2600" dirty="0" err="1">
                <a:latin typeface="Helvetica"/>
                <a:ea typeface="华文行楷" pitchFamily="2" charset="-122"/>
              </a:rPr>
              <a:t>sth</a:t>
            </a:r>
            <a:r>
              <a:rPr lang="en-US" altLang="zh-CN" sz="2600" dirty="0">
                <a:latin typeface="Helvetica"/>
                <a:ea typeface="华文行楷" pitchFamily="2" charset="-122"/>
              </a:rPr>
              <a:t>. that…</a:t>
            </a:r>
          </a:p>
        </p:txBody>
      </p:sp>
      <p:sp>
        <p:nvSpPr>
          <p:cNvPr id="5" name="TextBox 4"/>
          <p:cNvSpPr txBox="1"/>
          <p:nvPr/>
        </p:nvSpPr>
        <p:spPr>
          <a:xfrm>
            <a:off x="1538288" y="1680989"/>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50884" name="TextBox 25"/>
          <p:cNvSpPr txBox="1">
            <a:spLocks noChangeArrowheads="1"/>
          </p:cNvSpPr>
          <p:nvPr/>
        </p:nvSpPr>
        <p:spPr bwMode="auto">
          <a:xfrm>
            <a:off x="1538288" y="3535363"/>
            <a:ext cx="1871662" cy="523875"/>
          </a:xfrm>
          <a:prstGeom prst="rect">
            <a:avLst/>
          </a:prstGeom>
          <a:noFill/>
          <a:ln w="9525">
            <a:noFill/>
            <a:miter lim="800000"/>
            <a:headEnd/>
            <a:tailEnd/>
          </a:ln>
        </p:spPr>
        <p:txBody>
          <a:bodyPr>
            <a:spAutoFit/>
          </a:bodyPr>
          <a:lstStyle/>
          <a:p>
            <a:r>
              <a:rPr lang="zh-CN" altLang="en-US" sz="2800" b="1">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3" y="4059238"/>
            <a:ext cx="6088062" cy="1020792"/>
          </a:xfrm>
          <a:prstGeom prst="rect">
            <a:avLst/>
          </a:prstGeom>
          <a:noFill/>
          <a:ln w="9525">
            <a:noFill/>
            <a:miter lim="800000"/>
            <a:headEnd/>
            <a:tailEnd/>
          </a:ln>
        </p:spPr>
        <p:txBody>
          <a:bodyPr>
            <a:spAutoFit/>
          </a:bodyPr>
          <a:lstStyle/>
          <a:p>
            <a:pPr>
              <a:lnSpc>
                <a:spcPts val="2800"/>
              </a:lnSpc>
              <a:spcBef>
                <a:spcPct val="50000"/>
              </a:spcBef>
            </a:pPr>
            <a:r>
              <a:rPr lang="zh-CN" altLang="en-US" sz="2600" dirty="0">
                <a:latin typeface="华文行楷" pitchFamily="2" charset="-122"/>
                <a:ea typeface="华文行楷" pitchFamily="2" charset="-122"/>
              </a:rPr>
              <a:t>用于列举“</a:t>
            </a:r>
            <a:r>
              <a:rPr lang="zh-CN" altLang="en-US" sz="2600" dirty="0">
                <a:solidFill>
                  <a:srgbClr val="71AE0E"/>
                </a:solidFill>
                <a:latin typeface="华文行楷" pitchFamily="2" charset="-122"/>
                <a:ea typeface="华文行楷" pitchFamily="2" charset="-122"/>
              </a:rPr>
              <a:t>最典型的事例</a:t>
            </a:r>
            <a:r>
              <a:rPr lang="zh-CN" altLang="en-US" sz="2600" dirty="0">
                <a:latin typeface="华文行楷" pitchFamily="2" charset="-122"/>
                <a:ea typeface="华文行楷" pitchFamily="2" charset="-122"/>
              </a:rPr>
              <a:t>”。</a:t>
            </a:r>
          </a:p>
          <a:p>
            <a:pPr>
              <a:lnSpc>
                <a:spcPts val="2800"/>
              </a:lnSpc>
              <a:spcBef>
                <a:spcPct val="50000"/>
              </a:spcBef>
            </a:pP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4005064"/>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2204864"/>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7" name="TextBox 16">
            <a:hlinkClick r:id="" action="ppaction://hlinkshowjump?jump=nextslide"/>
          </p:cNvPr>
          <p:cNvSpPr txBox="1"/>
          <p:nvPr/>
        </p:nvSpPr>
        <p:spPr>
          <a:xfrm>
            <a:off x="6786578" y="5508625"/>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句型应用</a:t>
            </a:r>
          </a:p>
        </p:txBody>
      </p:sp>
      <p:sp>
        <p:nvSpPr>
          <p:cNvPr id="15" name="TextBox 14"/>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Functional patterns</a:t>
            </a:r>
          </a:p>
        </p:txBody>
      </p:sp>
      <p:pic>
        <p:nvPicPr>
          <p:cNvPr id="18" name="图片 17" descr="图片2.png"/>
          <p:cNvPicPr>
            <a:picLocks noChangeAspect="1"/>
          </p:cNvPicPr>
          <p:nvPr/>
        </p:nvPicPr>
        <p:blipFill>
          <a:blip r:embed="rId4" cstate="print"/>
          <a:stretch>
            <a:fillRect/>
          </a:stretch>
        </p:blipFill>
        <p:spPr>
          <a:xfrm>
            <a:off x="0" y="0"/>
            <a:ext cx="3297664" cy="1164240"/>
          </a:xfrm>
          <a:prstGeom prst="rect">
            <a:avLst/>
          </a:prstGeom>
        </p:spPr>
      </p:pic>
      <p:pic>
        <p:nvPicPr>
          <p:cNvPr id="13"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471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889001" y="2830179"/>
            <a:ext cx="7469213" cy="3172671"/>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41314" name="TextBox 8"/>
          <p:cNvSpPr txBox="1">
            <a:spLocks noChangeArrowheads="1"/>
          </p:cNvSpPr>
          <p:nvPr/>
        </p:nvSpPr>
        <p:spPr bwMode="auto">
          <a:xfrm>
            <a:off x="714348" y="1766888"/>
            <a:ext cx="8129587" cy="461665"/>
          </a:xfrm>
          <a:prstGeom prst="rect">
            <a:avLst/>
          </a:prstGeom>
          <a:noFill/>
          <a:ln w="9525">
            <a:noFill/>
            <a:miter lim="800000"/>
            <a:headEnd/>
            <a:tailEnd/>
          </a:ln>
        </p:spPr>
        <p:txBody>
          <a:bodyPr wrap="square">
            <a:spAutoFit/>
          </a:bodyPr>
          <a:lstStyle/>
          <a:p>
            <a:pPr marL="514350" indent="-514350" eaLnBrk="0" hangingPunct="0"/>
            <a:r>
              <a:rPr lang="en-US" altLang="zh-CN" sz="2400" dirty="0">
                <a:latin typeface="Helvetica"/>
                <a:ea typeface="Cambria Math" pitchFamily="18" charset="0"/>
                <a:cs typeface="Arial" charset="0"/>
              </a:rPr>
              <a:t>1. What is the ideal university like in your eyes?</a:t>
            </a:r>
          </a:p>
        </p:txBody>
      </p:sp>
      <p:pic>
        <p:nvPicPr>
          <p:cNvPr id="141316" name="Picture 7">
            <a:hlinkClick r:id="rId3" action="ppaction://hlinksldjump"/>
          </p:cNvP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42910" y="2357430"/>
            <a:ext cx="1209020" cy="965200"/>
          </a:xfrm>
          <a:prstGeom prst="rect">
            <a:avLst/>
          </a:prstGeom>
          <a:noFill/>
          <a:ln w="9525">
            <a:noFill/>
            <a:miter lim="800000"/>
            <a:headEnd/>
            <a:tailEnd/>
          </a:ln>
        </p:spPr>
      </p:pic>
      <p:sp>
        <p:nvSpPr>
          <p:cNvPr id="3" name="TextBox 2">
            <a:hlinkClick r:id="rId3" action="ppaction://hlinksldjump"/>
          </p:cNvPr>
          <p:cNvSpPr txBox="1"/>
          <p:nvPr/>
        </p:nvSpPr>
        <p:spPr>
          <a:xfrm>
            <a:off x="826444" y="2645237"/>
            <a:ext cx="1085850" cy="461665"/>
          </a:xfrm>
          <a:prstGeom prst="rect">
            <a:avLst/>
          </a:prstGeom>
          <a:noFill/>
        </p:spPr>
        <p:txBody>
          <a:bodyPr wrap="square">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sp>
        <p:nvSpPr>
          <p:cNvPr id="141323" name="TextBox 33"/>
          <p:cNvSpPr txBox="1">
            <a:spLocks noChangeArrowheads="1"/>
          </p:cNvSpPr>
          <p:nvPr/>
        </p:nvSpPr>
        <p:spPr bwMode="auto">
          <a:xfrm>
            <a:off x="1142976" y="3254102"/>
            <a:ext cx="7215238" cy="2603790"/>
          </a:xfrm>
          <a:prstGeom prst="rect">
            <a:avLst/>
          </a:prstGeom>
          <a:noFill/>
          <a:ln w="9525">
            <a:noFill/>
            <a:miter lim="800000"/>
            <a:headEnd/>
            <a:tailEnd/>
          </a:ln>
        </p:spPr>
        <p:txBody>
          <a:bodyPr wrap="square">
            <a:spAutoFit/>
          </a:bodyPr>
          <a:lstStyle/>
          <a:p>
            <a:pPr marL="365125" indent="-365125" eaLnBrk="0" hangingPunct="0">
              <a:buFont typeface="Arial" pitchFamily="34" charset="0"/>
              <a:buChar char="•"/>
            </a:pPr>
            <a:r>
              <a:rPr lang="en-US" altLang="zh-CN" sz="2400" dirty="0">
                <a:latin typeface="Helvetica"/>
                <a:ea typeface="Cambria Math" pitchFamily="18" charset="0"/>
                <a:cs typeface="Arial" charset="0"/>
              </a:rPr>
              <a:t>Qualified professors</a:t>
            </a:r>
          </a:p>
          <a:p>
            <a:pPr marL="365125" indent="-365125" eaLnBrk="0" hangingPunct="0">
              <a:buFont typeface="Arial" pitchFamily="34" charset="0"/>
              <a:buChar char="•"/>
            </a:pPr>
            <a:r>
              <a:rPr lang="en-US" altLang="zh-CN" sz="2400" dirty="0">
                <a:latin typeface="Helvetica"/>
                <a:ea typeface="Cambria Math" pitchFamily="18" charset="0"/>
                <a:cs typeface="Arial" charset="0"/>
              </a:rPr>
              <a:t>Nice living condition</a:t>
            </a:r>
            <a:endParaRPr lang="zh-CN" altLang="en-US" sz="2400" dirty="0">
              <a:latin typeface="Helvetica"/>
              <a:ea typeface="Cambria Math" pitchFamily="18" charset="0"/>
              <a:cs typeface="Arial" charset="0"/>
            </a:endParaRPr>
          </a:p>
          <a:p>
            <a:pPr marL="342900" indent="-342900">
              <a:lnSpc>
                <a:spcPct val="120000"/>
              </a:lnSpc>
              <a:buFont typeface="Arial" pitchFamily="34" charset="0"/>
              <a:buChar char="•"/>
              <a:defRPr/>
            </a:pPr>
            <a:r>
              <a:rPr lang="en-US" altLang="zh-CN" sz="2400" dirty="0">
                <a:latin typeface="Helvetica"/>
                <a:ea typeface="Cambria Math" pitchFamily="18" charset="0"/>
                <a:cs typeface="Arial" charset="0"/>
              </a:rPr>
              <a:t>Excellent environment for teaching and learning </a:t>
            </a:r>
            <a:endParaRPr lang="zh-CN" altLang="en-US" sz="2400" dirty="0">
              <a:latin typeface="Helvetica"/>
              <a:ea typeface="Cambria Math" pitchFamily="18" charset="0"/>
              <a:cs typeface="Arial" charset="0"/>
            </a:endParaRPr>
          </a:p>
          <a:p>
            <a:pPr marL="342900" indent="-342900">
              <a:lnSpc>
                <a:spcPct val="120000"/>
              </a:lnSpc>
              <a:buFont typeface="Arial" pitchFamily="34" charset="0"/>
              <a:buChar char="•"/>
              <a:defRPr/>
            </a:pPr>
            <a:r>
              <a:rPr lang="en-US" altLang="zh-CN" sz="2400" dirty="0">
                <a:latin typeface="Helvetica"/>
                <a:ea typeface="Cambria Math" pitchFamily="18" charset="0"/>
                <a:cs typeface="Arial" charset="0"/>
              </a:rPr>
              <a:t>Pleasant academic atmosphere</a:t>
            </a:r>
            <a:endParaRPr lang="zh-CN" altLang="en-US" sz="2400" dirty="0">
              <a:latin typeface="Helvetica"/>
              <a:ea typeface="Cambria Math" pitchFamily="18" charset="0"/>
              <a:cs typeface="Arial" charset="0"/>
            </a:endParaRPr>
          </a:p>
          <a:p>
            <a:pPr marL="342900" indent="-342900">
              <a:lnSpc>
                <a:spcPct val="120000"/>
              </a:lnSpc>
              <a:buFont typeface="Arial" pitchFamily="34" charset="0"/>
              <a:buChar char="•"/>
              <a:defRPr/>
            </a:pPr>
            <a:r>
              <a:rPr lang="en-US" altLang="zh-CN" sz="2400" dirty="0">
                <a:latin typeface="Helvetica"/>
                <a:ea typeface="Cambria Math" pitchFamily="18" charset="0"/>
                <a:cs typeface="Arial" charset="0"/>
              </a:rPr>
              <a:t>Well-equipped library and abundant online    resources… </a:t>
            </a:r>
          </a:p>
        </p:txBody>
      </p:sp>
      <p:sp>
        <p:nvSpPr>
          <p:cNvPr id="12" name="矩形 11"/>
          <p:cNvSpPr/>
          <p:nvPr/>
        </p:nvSpPr>
        <p:spPr>
          <a:xfrm>
            <a:off x="3067911" y="427644"/>
            <a:ext cx="4075857" cy="572464"/>
          </a:xfrm>
          <a:prstGeom prst="rect">
            <a:avLst/>
          </a:prstGeom>
        </p:spPr>
        <p:txBody>
          <a:bodyPr wrap="square">
            <a:spAutoFit/>
          </a:bodyPr>
          <a:lstStyle/>
          <a:p>
            <a:pPr algn="just">
              <a:lnSpc>
                <a:spcPct val="130000"/>
              </a:lnSpc>
              <a:defRPr/>
            </a:pPr>
            <a:r>
              <a:rPr lang="en-US" altLang="zh-CN" sz="2400" b="1" dirty="0">
                <a:solidFill>
                  <a:srgbClr val="006600"/>
                </a:solidFill>
                <a:latin typeface="Helvetica"/>
                <a:ea typeface="Helvetica Neue"/>
                <a:cs typeface="Helvetica Neue"/>
              </a:rPr>
              <a:t>Short answer questions</a:t>
            </a:r>
            <a:endParaRPr lang="zh-CN" altLang="en-US" sz="2400" b="1" dirty="0">
              <a:solidFill>
                <a:srgbClr val="006600"/>
              </a:solidFill>
              <a:latin typeface="Helvetica"/>
              <a:ea typeface="Helvetica Neue"/>
              <a:cs typeface="Helvetica Neue"/>
            </a:endParaRPr>
          </a:p>
        </p:txBody>
      </p:sp>
      <p:pic>
        <p:nvPicPr>
          <p:cNvPr id="11" name="图片 10" descr="1.png"/>
          <p:cNvPicPr>
            <a:picLocks noChangeAspect="1"/>
          </p:cNvPicPr>
          <p:nvPr/>
        </p:nvPicPr>
        <p:blipFill>
          <a:blip r:embed="rId5" cstate="print"/>
          <a:stretch>
            <a:fillRect/>
          </a:stretch>
        </p:blipFill>
        <p:spPr>
          <a:xfrm>
            <a:off x="0" y="0"/>
            <a:ext cx="2803928" cy="1011852"/>
          </a:xfrm>
          <a:prstGeom prst="rect">
            <a:avLst/>
          </a:prstGeom>
        </p:spPr>
      </p:pic>
      <p:pic>
        <p:nvPicPr>
          <p:cNvPr id="9"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915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1323"/>
                                        </p:tgtEl>
                                        <p:attrNameLst>
                                          <p:attrName>style.visibility</p:attrName>
                                        </p:attrNameLst>
                                      </p:cBhvr>
                                      <p:to>
                                        <p:strVal val="visible"/>
                                      </p:to>
                                    </p:set>
                                    <p:animEffect transition="in" filter="box(in)">
                                      <p:cBhvr>
                                        <p:cTn id="7" dur="500"/>
                                        <p:tgtEl>
                                          <p:spTgt spid="141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280" t="15609" b="1074"/>
          <a:stretch/>
        </p:blipFill>
        <p:spPr bwMode="auto">
          <a:xfrm>
            <a:off x="428596" y="1313462"/>
            <a:ext cx="8578130" cy="554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032000" y="3851722"/>
            <a:ext cx="6483950" cy="505972"/>
          </a:xfrm>
          <a:prstGeom prst="rect">
            <a:avLst/>
          </a:prstGeom>
          <a:solidFill>
            <a:srgbClr val="FFC000"/>
          </a:solidFill>
          <a:effectLst>
            <a:softEdge rad="127000"/>
          </a:effectLst>
        </p:spPr>
        <p:txBody>
          <a:bodyPr wrap="square" rtlCol="0">
            <a:spAutoFit/>
          </a:bodyPr>
          <a:lstStyle/>
          <a:p>
            <a:pPr>
              <a:lnSpc>
                <a:spcPct val="120000"/>
              </a:lnSpc>
              <a:spcBef>
                <a:spcPct val="50000"/>
              </a:spcBef>
              <a:defRPr/>
            </a:pPr>
            <a:r>
              <a:rPr kumimoji="1" lang="en-US" altLang="zh-CN" sz="2400" dirty="0">
                <a:solidFill>
                  <a:srgbClr val="000000"/>
                </a:solidFill>
              </a:rPr>
              <a:t>(college diploma</a:t>
            </a:r>
            <a:r>
              <a:rPr kumimoji="1" lang="en-US" altLang="zh-CN" sz="2400" dirty="0">
                <a:solidFill>
                  <a:schemeClr val="accent4">
                    <a:lumMod val="10000"/>
                  </a:schemeClr>
                </a:solidFill>
              </a:rPr>
              <a:t>/ wonderful example/ </a:t>
            </a:r>
            <a:r>
              <a:rPr kumimoji="1" lang="en-US" altLang="zh-CN" sz="2400" dirty="0">
                <a:solidFill>
                  <a:srgbClr val="000000"/>
                </a:solidFill>
              </a:rPr>
              <a:t>drop out of )</a:t>
            </a:r>
            <a:endParaRPr kumimoji="1" lang="en-US" altLang="zh-CN" sz="2400" dirty="0">
              <a:solidFill>
                <a:schemeClr val="accent4">
                  <a:lumMod val="10000"/>
                </a:schemeClr>
              </a:solidFill>
            </a:endParaRPr>
          </a:p>
        </p:txBody>
      </p:sp>
      <p:sp>
        <p:nvSpPr>
          <p:cNvPr id="23" name="TextBox 22"/>
          <p:cNvSpPr txBox="1"/>
          <p:nvPr/>
        </p:nvSpPr>
        <p:spPr>
          <a:xfrm>
            <a:off x="1071538" y="1785926"/>
            <a:ext cx="1650392" cy="492443"/>
          </a:xfrm>
          <a:prstGeom prst="rect">
            <a:avLst/>
          </a:prstGeom>
          <a:noFill/>
        </p:spPr>
        <p:txBody>
          <a:bodyPr wrap="square" rtlCol="0">
            <a:spAutoFit/>
          </a:bodyPr>
          <a:lstStyle/>
          <a:p>
            <a:r>
              <a:rPr lang="zh-CN" altLang="en-US" sz="2600" dirty="0">
                <a:solidFill>
                  <a:schemeClr val="accent6">
                    <a:lumMod val="50000"/>
                  </a:schemeClr>
                </a:solidFill>
                <a:latin typeface="华文行楷" pitchFamily="2" charset="-122"/>
                <a:ea typeface="华文行楷" pitchFamily="2" charset="-122"/>
              </a:rPr>
              <a:t>典型例句</a:t>
            </a:r>
          </a:p>
        </p:txBody>
      </p:sp>
      <p:sp>
        <p:nvSpPr>
          <p:cNvPr id="3" name="TextBox 2"/>
          <p:cNvSpPr txBox="1"/>
          <p:nvPr/>
        </p:nvSpPr>
        <p:spPr>
          <a:xfrm>
            <a:off x="1000100" y="2143116"/>
            <a:ext cx="7072362" cy="1477328"/>
          </a:xfrm>
          <a:prstGeom prst="rect">
            <a:avLst/>
          </a:prstGeom>
          <a:noFill/>
        </p:spPr>
        <p:txBody>
          <a:bodyPr wrap="square" rtlCol="0">
            <a:spAutoFit/>
          </a:bodyPr>
          <a:lstStyle/>
          <a:p>
            <a:pPr>
              <a:lnSpc>
                <a:spcPct val="125000"/>
              </a:lnSpc>
              <a:spcBef>
                <a:spcPct val="50000"/>
              </a:spcBef>
            </a:pPr>
            <a:r>
              <a:rPr lang="zh-CN" altLang="en-US" sz="2400" dirty="0">
                <a:latin typeface="华文行楷" pitchFamily="2" charset="-122"/>
                <a:ea typeface="华文行楷" pitchFamily="2" charset="-122"/>
              </a:rPr>
              <a:t>有些人没有大学文凭也获得了成功。</a:t>
            </a:r>
            <a:r>
              <a:rPr lang="zh-CN" altLang="en-US" sz="2400" dirty="0">
                <a:solidFill>
                  <a:srgbClr val="C00000"/>
                </a:solidFill>
                <a:latin typeface="华文行楷" pitchFamily="2" charset="-122"/>
                <a:ea typeface="华文行楷" pitchFamily="2" charset="-122"/>
              </a:rPr>
              <a:t>一个绝佳的例子</a:t>
            </a:r>
            <a:r>
              <a:rPr lang="zh-CN" altLang="en-US" sz="2400" dirty="0">
                <a:latin typeface="华文行楷" pitchFamily="2" charset="-122"/>
                <a:ea typeface="华文行楷" pitchFamily="2" charset="-122"/>
              </a:rPr>
              <a:t>就是微软公司创始人比尔</a:t>
            </a:r>
            <a:r>
              <a:rPr lang="en-US" altLang="zh-CN" sz="2400" dirty="0">
                <a:latin typeface="华文行楷" pitchFamily="2" charset="-122"/>
                <a:ea typeface="华文行楷" pitchFamily="2" charset="-122"/>
              </a:rPr>
              <a:t>•</a:t>
            </a:r>
            <a:r>
              <a:rPr lang="zh-CN" altLang="en-US" sz="2400" dirty="0">
                <a:latin typeface="华文行楷" pitchFamily="2" charset="-122"/>
                <a:ea typeface="华文行楷" pitchFamily="2" charset="-122"/>
              </a:rPr>
              <a:t>盖茨，他在大三时就从哈佛退学了。</a:t>
            </a:r>
          </a:p>
        </p:txBody>
      </p:sp>
      <p:sp>
        <p:nvSpPr>
          <p:cNvPr id="25" name="TextBox 24"/>
          <p:cNvSpPr txBox="1"/>
          <p:nvPr/>
        </p:nvSpPr>
        <p:spPr>
          <a:xfrm>
            <a:off x="1071538" y="3436623"/>
            <a:ext cx="1650392" cy="492443"/>
          </a:xfrm>
          <a:prstGeom prst="rect">
            <a:avLst/>
          </a:prstGeom>
          <a:noFill/>
        </p:spPr>
        <p:txBody>
          <a:bodyPr wrap="square" rtlCol="0">
            <a:spAutoFit/>
          </a:bodyPr>
          <a:lstStyle/>
          <a:p>
            <a:r>
              <a:rPr lang="zh-CN" altLang="en-US" sz="2600" dirty="0">
                <a:solidFill>
                  <a:schemeClr val="accent6">
                    <a:lumMod val="50000"/>
                  </a:schemeClr>
                </a:solidFill>
                <a:latin typeface="华文行楷" pitchFamily="2" charset="-122"/>
                <a:ea typeface="华文行楷" pitchFamily="2" charset="-122"/>
              </a:rPr>
              <a:t>意群提示</a:t>
            </a:r>
          </a:p>
        </p:txBody>
      </p:sp>
      <p:sp>
        <p:nvSpPr>
          <p:cNvPr id="16" name="矩形 15"/>
          <p:cNvSpPr>
            <a:spLocks noChangeArrowheads="1"/>
          </p:cNvSpPr>
          <p:nvPr/>
        </p:nvSpPr>
        <p:spPr bwMode="auto">
          <a:xfrm>
            <a:off x="1031998" y="4276090"/>
            <a:ext cx="7611968" cy="1569660"/>
          </a:xfrm>
          <a:prstGeom prst="rect">
            <a:avLst/>
          </a:prstGeom>
          <a:noFill/>
          <a:ln w="9525">
            <a:noFill/>
            <a:miter lim="800000"/>
            <a:headEnd/>
            <a:tailEnd/>
          </a:ln>
        </p:spPr>
        <p:txBody>
          <a:bodyPr wrap="square">
            <a:spAutoFit/>
          </a:bodyPr>
          <a:lstStyle/>
          <a:p>
            <a:pPr>
              <a:spcBef>
                <a:spcPct val="50000"/>
              </a:spcBef>
            </a:pPr>
            <a:r>
              <a:rPr lang="en-US" altLang="zh-CN" sz="2400" dirty="0">
                <a:latin typeface="Helvetica"/>
              </a:rPr>
              <a:t>Some people achieved great success even though they did not have college diplomas. </a:t>
            </a:r>
            <a:r>
              <a:rPr lang="en-US" altLang="zh-CN" sz="2400" i="1" dirty="0">
                <a:solidFill>
                  <a:srgbClr val="FF0000"/>
                </a:solidFill>
                <a:latin typeface="Helvetica"/>
              </a:rPr>
              <a:t>A</a:t>
            </a:r>
            <a:r>
              <a:rPr lang="en-US" altLang="zh-CN" sz="2400" dirty="0">
                <a:latin typeface="Helvetica"/>
              </a:rPr>
              <a:t> </a:t>
            </a:r>
            <a:r>
              <a:rPr lang="en-US" altLang="zh-CN" sz="2400" i="1" dirty="0">
                <a:solidFill>
                  <a:srgbClr val="FF0000"/>
                </a:solidFill>
                <a:latin typeface="Helvetica"/>
              </a:rPr>
              <a:t>wonderful example</a:t>
            </a:r>
            <a:r>
              <a:rPr lang="en-US" altLang="zh-CN" sz="2400" dirty="0">
                <a:latin typeface="Helvetica"/>
              </a:rPr>
              <a:t> </a:t>
            </a:r>
            <a:r>
              <a:rPr lang="en-US" altLang="zh-CN" sz="2400" i="1" dirty="0">
                <a:solidFill>
                  <a:srgbClr val="FF0000"/>
                </a:solidFill>
                <a:latin typeface="Helvetica"/>
              </a:rPr>
              <a:t>of this is </a:t>
            </a:r>
            <a:r>
              <a:rPr lang="en-US" altLang="zh-CN" sz="2400" dirty="0">
                <a:latin typeface="Helvetica"/>
              </a:rPr>
              <a:t>the founder of Microsoft, Bill Gates, who dropped out of Harvard in his junior year. </a:t>
            </a:r>
          </a:p>
        </p:txBody>
      </p:sp>
      <p:sp>
        <p:nvSpPr>
          <p:cNvPr id="15" name="TextBox 14"/>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Functional patterns</a:t>
            </a:r>
          </a:p>
        </p:txBody>
      </p:sp>
      <p:pic>
        <p:nvPicPr>
          <p:cNvPr id="17" name="图片 16" descr="图片2.png"/>
          <p:cNvPicPr>
            <a:picLocks noChangeAspect="1"/>
          </p:cNvPicPr>
          <p:nvPr/>
        </p:nvPicPr>
        <p:blipFill>
          <a:blip r:embed="rId3" cstate="print"/>
          <a:stretch>
            <a:fillRect/>
          </a:stretch>
        </p:blipFill>
        <p:spPr>
          <a:xfrm>
            <a:off x="0" y="0"/>
            <a:ext cx="3297664" cy="1164240"/>
          </a:xfrm>
          <a:prstGeom prst="rect">
            <a:avLst/>
          </a:prstGeom>
        </p:spPr>
      </p:pic>
      <p:pic>
        <p:nvPicPr>
          <p:cNvPr id="10"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sp>
        <p:nvSpPr>
          <p:cNvPr id="29" name="TextBox 28"/>
          <p:cNvSpPr txBox="1"/>
          <p:nvPr/>
        </p:nvSpPr>
        <p:spPr>
          <a:xfrm>
            <a:off x="3856521" y="642918"/>
            <a:ext cx="5001759"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a:solidFill>
                  <a:srgbClr val="F79646">
                    <a:lumMod val="75000"/>
                  </a:srgbClr>
                </a:solidFill>
              </a:rPr>
              <a:t>Language appreciation</a:t>
            </a:r>
          </a:p>
        </p:txBody>
      </p:sp>
      <p:grpSp>
        <p:nvGrpSpPr>
          <p:cNvPr id="15" name="Group 35"/>
          <p:cNvGrpSpPr>
            <a:grpSpLocks/>
          </p:cNvGrpSpPr>
          <p:nvPr/>
        </p:nvGrpSpPr>
        <p:grpSpPr bwMode="auto">
          <a:xfrm rot="872659">
            <a:off x="5034443" y="1587264"/>
            <a:ext cx="3789428" cy="2464400"/>
            <a:chOff x="3387742" y="3567824"/>
            <a:chExt cx="1767998" cy="1532068"/>
          </a:xfrm>
        </p:grpSpPr>
        <p:grpSp>
          <p:nvGrpSpPr>
            <p:cNvPr id="20" name="Group 21"/>
            <p:cNvGrpSpPr>
              <a:grpSpLocks/>
            </p:cNvGrpSpPr>
            <p:nvPr/>
          </p:nvGrpSpPr>
          <p:grpSpPr bwMode="auto">
            <a:xfrm rot="-396937">
              <a:off x="3387742" y="3567824"/>
              <a:ext cx="1767998" cy="1516886"/>
              <a:chOff x="772339" y="618631"/>
              <a:chExt cx="1767998" cy="1516886"/>
            </a:xfrm>
          </p:grpSpPr>
          <p:sp>
            <p:nvSpPr>
              <p:cNvPr id="22" name="Freeform 6"/>
              <p:cNvSpPr>
                <a:spLocks/>
              </p:cNvSpPr>
              <p:nvPr/>
            </p:nvSpPr>
            <p:spPr bwMode="auto">
              <a:xfrm rot="346487">
                <a:off x="800037" y="664470"/>
                <a:ext cx="1740300" cy="1303890"/>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0" name="Freeform 6"/>
              <p:cNvSpPr>
                <a:spLocks/>
              </p:cNvSpPr>
              <p:nvPr/>
            </p:nvSpPr>
            <p:spPr bwMode="auto">
              <a:xfrm rot="485220">
                <a:off x="772339" y="618631"/>
                <a:ext cx="1741616" cy="1516886"/>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1" name="TextBox 28"/>
            <p:cNvSpPr txBox="1">
              <a:spLocks noChangeArrowheads="1"/>
            </p:cNvSpPr>
            <p:nvPr/>
          </p:nvSpPr>
          <p:spPr bwMode="auto">
            <a:xfrm rot="21540000">
              <a:off x="3530823" y="3773916"/>
              <a:ext cx="1504314" cy="1325976"/>
            </a:xfrm>
            <a:prstGeom prst="rect">
              <a:avLst/>
            </a:prstGeom>
            <a:noFill/>
            <a:ln w="9525">
              <a:noFill/>
              <a:miter lim="800000"/>
              <a:headEnd/>
              <a:tailEnd/>
            </a:ln>
          </p:spPr>
          <p:txBody>
            <a:bodyPr>
              <a:spAutoFit/>
            </a:bodyPr>
            <a:lstStyle/>
            <a:p>
              <a:pPr algn="just" eaLnBrk="0" hangingPunct="0">
                <a:lnSpc>
                  <a:spcPct val="85000"/>
                </a:lnSpc>
              </a:pPr>
              <a:r>
                <a:rPr kumimoji="1" lang="zh-CN" altLang="en-US" sz="2600" dirty="0">
                  <a:solidFill>
                    <a:srgbClr val="000000"/>
                  </a:solidFill>
                  <a:latin typeface="华文行楷" pitchFamily="2" charset="-122"/>
                  <a:ea typeface="华文行楷" pitchFamily="2" charset="-122"/>
                  <a:cs typeface="华文新魏" pitchFamily="2" charset="-122"/>
                </a:rPr>
                <a:t>你们所取得的成就是你们自己多年努力的结果，也是你们的父母和老师们多年努力的结果。</a:t>
              </a:r>
            </a:p>
            <a:p>
              <a:pPr algn="just" eaLnBrk="0" hangingPunct="0">
                <a:lnSpc>
                  <a:spcPct val="85000"/>
                </a:lnSpc>
              </a:pPr>
              <a:endParaRPr kumimoji="1" lang="en-US" altLang="zh-CN" sz="2600" dirty="0">
                <a:solidFill>
                  <a:srgbClr val="000000"/>
                </a:solidFill>
                <a:latin typeface="华文行楷" pitchFamily="2" charset="-122"/>
                <a:ea typeface="华文行楷" pitchFamily="2" charset="-122"/>
                <a:cs typeface="华文新魏" pitchFamily="2" charset="-122"/>
              </a:endParaRPr>
            </a:p>
          </p:txBody>
        </p:sp>
      </p:grpSp>
      <p:grpSp>
        <p:nvGrpSpPr>
          <p:cNvPr id="31" name="Group 35"/>
          <p:cNvGrpSpPr>
            <a:grpSpLocks/>
          </p:cNvGrpSpPr>
          <p:nvPr/>
        </p:nvGrpSpPr>
        <p:grpSpPr bwMode="auto">
          <a:xfrm rot="-1117645">
            <a:off x="380802" y="2546709"/>
            <a:ext cx="4902244" cy="3571780"/>
            <a:chOff x="3411075" y="3571381"/>
            <a:chExt cx="1742618" cy="1735200"/>
          </a:xfrm>
        </p:grpSpPr>
        <p:grpSp>
          <p:nvGrpSpPr>
            <p:cNvPr id="32" name="Group 21"/>
            <p:cNvGrpSpPr>
              <a:grpSpLocks/>
            </p:cNvGrpSpPr>
            <p:nvPr/>
          </p:nvGrpSpPr>
          <p:grpSpPr bwMode="auto">
            <a:xfrm rot="-396937">
              <a:off x="3411075" y="3571381"/>
              <a:ext cx="1742618" cy="1735200"/>
              <a:chOff x="782616" y="622664"/>
              <a:chExt cx="1742618" cy="1735200"/>
            </a:xfrm>
          </p:grpSpPr>
          <p:sp>
            <p:nvSpPr>
              <p:cNvPr id="34" name="Freeform 6"/>
              <p:cNvSpPr>
                <a:spLocks/>
              </p:cNvSpPr>
              <p:nvPr/>
            </p:nvSpPr>
            <p:spPr bwMode="auto">
              <a:xfrm rot="346487">
                <a:off x="784586" y="663245"/>
                <a:ext cx="1740577" cy="1694307"/>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5" name="Freeform 6"/>
              <p:cNvSpPr>
                <a:spLocks/>
              </p:cNvSpPr>
              <p:nvPr/>
            </p:nvSpPr>
            <p:spPr bwMode="auto">
              <a:xfrm rot="485220">
                <a:off x="781204" y="620938"/>
                <a:ext cx="1741938" cy="1315109"/>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33" name="TextBox 28"/>
            <p:cNvSpPr txBox="1">
              <a:spLocks noChangeArrowheads="1"/>
            </p:cNvSpPr>
            <p:nvPr/>
          </p:nvSpPr>
          <p:spPr bwMode="auto">
            <a:xfrm rot="21540000">
              <a:off x="3460109" y="3929826"/>
              <a:ext cx="1666174" cy="1036176"/>
            </a:xfrm>
            <a:prstGeom prst="rect">
              <a:avLst/>
            </a:prstGeom>
            <a:noFill/>
            <a:ln w="9525">
              <a:noFill/>
              <a:miter lim="800000"/>
              <a:headEnd/>
              <a:tailEnd/>
            </a:ln>
            <a:effectLst>
              <a:glow rad="101600">
                <a:schemeClr val="accent6">
                  <a:satMod val="175000"/>
                  <a:alpha val="40000"/>
                </a:schemeClr>
              </a:glow>
            </a:effectLst>
          </p:spPr>
          <p:txBody>
            <a:bodyPr wrap="square">
              <a:spAutoFit/>
            </a:bodyPr>
            <a:lstStyle>
              <a:lvl1pPr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357188" indent="-357188" fontAlgn="auto">
                <a:lnSpc>
                  <a:spcPct val="85000"/>
                </a:lnSpc>
                <a:spcBef>
                  <a:spcPts val="0"/>
                </a:spcBef>
                <a:spcAft>
                  <a:spcPts val="0"/>
                </a:spcAft>
                <a:defRPr/>
              </a:pPr>
              <a:r>
                <a:rPr kumimoji="1" lang="en-US" altLang="zh-CN" sz="2600" b="0" dirty="0">
                  <a:solidFill>
                    <a:srgbClr val="8E0000"/>
                  </a:solidFill>
                  <a:latin typeface="Helvetica"/>
                  <a:ea typeface="楷体"/>
                  <a:cs typeface="华文新魏" charset="0"/>
                </a:rPr>
                <a:t>a. Your achievement is the triumph of years of hard work, both of your own and of your parents and teachers. (Para.1, L2)</a:t>
              </a:r>
            </a:p>
            <a:p>
              <a:pPr algn="just" fontAlgn="auto">
                <a:lnSpc>
                  <a:spcPct val="85000"/>
                </a:lnSpc>
                <a:spcBef>
                  <a:spcPts val="0"/>
                </a:spcBef>
                <a:spcAft>
                  <a:spcPts val="0"/>
                </a:spcAft>
                <a:defRPr/>
              </a:pPr>
              <a:endParaRPr kumimoji="1" lang="en-US" altLang="zh-CN" sz="2600" b="0" dirty="0">
                <a:solidFill>
                  <a:srgbClr val="8E0000"/>
                </a:solidFill>
                <a:latin typeface="Helvetica"/>
                <a:ea typeface="楷体"/>
                <a:cs typeface="华文新魏" charset="0"/>
              </a:endParaRPr>
            </a:p>
          </p:txBody>
        </p:sp>
      </p:grpSp>
      <p:pic>
        <p:nvPicPr>
          <p:cNvPr id="16" name="图片 15" descr="图片2.png"/>
          <p:cNvPicPr>
            <a:picLocks noChangeAspect="1"/>
          </p:cNvPicPr>
          <p:nvPr/>
        </p:nvPicPr>
        <p:blipFill>
          <a:blip r:embed="rId5" cstate="print"/>
          <a:stretch>
            <a:fillRect/>
          </a:stretch>
        </p:blipFill>
        <p:spPr>
          <a:xfrm>
            <a:off x="0" y="0"/>
            <a:ext cx="3297664" cy="1164240"/>
          </a:xfrm>
          <a:prstGeom prst="rect">
            <a:avLst/>
          </a:prstGeom>
        </p:spPr>
      </p:pic>
      <p:pic>
        <p:nvPicPr>
          <p:cNvPr id="14"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522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ppt_w*0.70"/>
                                          </p:val>
                                        </p:tav>
                                        <p:tav tm="100000">
                                          <p:val>
                                            <p:strVal val="#ppt_w"/>
                                          </p:val>
                                        </p:tav>
                                      </p:tavLst>
                                    </p:anim>
                                    <p:anim calcmode="lin" valueType="num">
                                      <p:cBhvr>
                                        <p:cTn id="8" dur="1000" fill="hold"/>
                                        <p:tgtEl>
                                          <p:spTgt spid="31"/>
                                        </p:tgtEl>
                                        <p:attrNameLst>
                                          <p:attrName>ppt_h</p:attrName>
                                        </p:attrNameLst>
                                      </p:cBhvr>
                                      <p:tavLst>
                                        <p:tav tm="0">
                                          <p:val>
                                            <p:strVal val="#ppt_h"/>
                                          </p:val>
                                        </p:tav>
                                        <p:tav tm="100000">
                                          <p:val>
                                            <p:strVal val="#ppt_h"/>
                                          </p:val>
                                        </p:tav>
                                      </p:tavLst>
                                    </p:anim>
                                    <p:animEffect transition="in" filter="fade">
                                      <p:cBhvr>
                                        <p:cTn id="9" dur="10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strVal val="#ppt_w*0.70"/>
                                          </p:val>
                                        </p:tav>
                                        <p:tav tm="100000">
                                          <p:val>
                                            <p:strVal val="#ppt_w"/>
                                          </p:val>
                                        </p:tav>
                                      </p:tavLst>
                                    </p:anim>
                                    <p:anim calcmode="lin" valueType="num">
                                      <p:cBhvr>
                                        <p:cTn id="15" dur="1000" fill="hold"/>
                                        <p:tgtEl>
                                          <p:spTgt spid="15"/>
                                        </p:tgtEl>
                                        <p:attrNameLst>
                                          <p:attrName>ppt_h</p:attrName>
                                        </p:attrNameLst>
                                      </p:cBhvr>
                                      <p:tavLst>
                                        <p:tav tm="0">
                                          <p:val>
                                            <p:strVal val="#ppt_h"/>
                                          </p:val>
                                        </p:tav>
                                        <p:tav tm="100000">
                                          <p:val>
                                            <p:strVal val="#ppt_h"/>
                                          </p:val>
                                        </p:tav>
                                      </p:tavLst>
                                    </p:anim>
                                    <p:animEffect transition="in" filter="fade">
                                      <p:cBhvr>
                                        <p:cTn id="1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8" name="Group 35"/>
          <p:cNvGrpSpPr>
            <a:grpSpLocks/>
          </p:cNvGrpSpPr>
          <p:nvPr/>
        </p:nvGrpSpPr>
        <p:grpSpPr bwMode="auto">
          <a:xfrm rot="872659">
            <a:off x="5208832" y="1416266"/>
            <a:ext cx="3560338" cy="2383849"/>
            <a:chOff x="3386782" y="3571595"/>
            <a:chExt cx="1765861" cy="1443018"/>
          </a:xfrm>
        </p:grpSpPr>
        <p:grpSp>
          <p:nvGrpSpPr>
            <p:cNvPr id="19" name="Group 21"/>
            <p:cNvGrpSpPr>
              <a:grpSpLocks/>
            </p:cNvGrpSpPr>
            <p:nvPr/>
          </p:nvGrpSpPr>
          <p:grpSpPr bwMode="auto">
            <a:xfrm rot="-396937">
              <a:off x="3386782" y="3571595"/>
              <a:ext cx="1765861" cy="1314597"/>
              <a:chOff x="782611" y="622817"/>
              <a:chExt cx="1765861" cy="1314597"/>
            </a:xfrm>
          </p:grpSpPr>
          <p:sp>
            <p:nvSpPr>
              <p:cNvPr id="24" name="Freeform 6"/>
              <p:cNvSpPr>
                <a:spLocks/>
              </p:cNvSpPr>
              <p:nvPr/>
            </p:nvSpPr>
            <p:spPr bwMode="auto">
              <a:xfrm rot="346487">
                <a:off x="808172" y="664763"/>
                <a:ext cx="1740300" cy="11881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00B0F0"/>
                </a:solidFill>
                <a:round/>
                <a:headEnd/>
                <a:tailEnd/>
              </a:ln>
              <a:effectLst>
                <a:glow rad="139700">
                  <a:schemeClr val="accent5">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25" name="Freeform 6"/>
              <p:cNvSpPr>
                <a:spLocks/>
              </p:cNvSpPr>
              <p:nvPr/>
            </p:nvSpPr>
            <p:spPr bwMode="auto">
              <a:xfrm rot="485220">
                <a:off x="782486" y="622769"/>
                <a:ext cx="174131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3" name="TextBox 28"/>
            <p:cNvSpPr txBox="1">
              <a:spLocks noChangeArrowheads="1"/>
            </p:cNvSpPr>
            <p:nvPr/>
          </p:nvSpPr>
          <p:spPr bwMode="auto">
            <a:xfrm rot="21540000">
              <a:off x="3561936" y="3920294"/>
              <a:ext cx="1504314" cy="1094319"/>
            </a:xfrm>
            <a:prstGeom prst="rect">
              <a:avLst/>
            </a:prstGeom>
            <a:noFill/>
            <a:ln w="9525">
              <a:noFill/>
              <a:miter lim="800000"/>
              <a:headEnd/>
              <a:tailEnd/>
            </a:ln>
          </p:spPr>
          <p:txBody>
            <a:bodyPr>
              <a:spAutoFit/>
            </a:bodyPr>
            <a:lstStyle/>
            <a:p>
              <a:pPr algn="just" eaLnBrk="0" hangingPunct="0">
                <a:lnSpc>
                  <a:spcPct val="85000"/>
                </a:lnSpc>
              </a:pPr>
              <a:r>
                <a:rPr kumimoji="1" lang="zh-CN" altLang="en-US" sz="2600" dirty="0">
                  <a:solidFill>
                    <a:srgbClr val="000000"/>
                  </a:solidFill>
                  <a:latin typeface="华文行楷" pitchFamily="2" charset="-122"/>
                  <a:ea typeface="华文行楷" pitchFamily="2" charset="-122"/>
                  <a:cs typeface="华文新魏" pitchFamily="2" charset="-122"/>
                </a:rPr>
                <a:t>但是要记住：未来是建立在过去扎实的基础上的。</a:t>
              </a:r>
            </a:p>
            <a:p>
              <a:pPr algn="just" eaLnBrk="0" hangingPunct="0">
                <a:lnSpc>
                  <a:spcPct val="85000"/>
                </a:lnSpc>
              </a:pP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grpSp>
        <p:nvGrpSpPr>
          <p:cNvPr id="26" name="Group 35"/>
          <p:cNvGrpSpPr>
            <a:grpSpLocks/>
          </p:cNvGrpSpPr>
          <p:nvPr/>
        </p:nvGrpSpPr>
        <p:grpSpPr bwMode="auto">
          <a:xfrm rot="-1117645">
            <a:off x="435548" y="2710756"/>
            <a:ext cx="4580636" cy="2794001"/>
            <a:chOff x="3392941" y="3573499"/>
            <a:chExt cx="1758339" cy="1314543"/>
          </a:xfrm>
        </p:grpSpPr>
        <p:grpSp>
          <p:nvGrpSpPr>
            <p:cNvPr id="27" name="Group 21"/>
            <p:cNvGrpSpPr>
              <a:grpSpLocks/>
            </p:cNvGrpSpPr>
            <p:nvPr/>
          </p:nvGrpSpPr>
          <p:grpSpPr bwMode="auto">
            <a:xfrm rot="-396937">
              <a:off x="3392941" y="3573499"/>
              <a:ext cx="1758339" cy="1314543"/>
              <a:chOff x="788537" y="624985"/>
              <a:chExt cx="1758339" cy="1314543"/>
            </a:xfrm>
          </p:grpSpPr>
          <p:sp>
            <p:nvSpPr>
              <p:cNvPr id="36" name="Freeform 6"/>
              <p:cNvSpPr>
                <a:spLocks/>
              </p:cNvSpPr>
              <p:nvPr/>
            </p:nvSpPr>
            <p:spPr bwMode="auto">
              <a:xfrm rot="346487">
                <a:off x="806289" y="662174"/>
                <a:ext cx="1740587" cy="1166557"/>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7" name="Freeform 6"/>
              <p:cNvSpPr>
                <a:spLocks/>
              </p:cNvSpPr>
              <p:nvPr/>
            </p:nvSpPr>
            <p:spPr bwMode="auto">
              <a:xfrm rot="485220">
                <a:off x="788537" y="624985"/>
                <a:ext cx="1741944" cy="1314543"/>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8" name="TextBox 28"/>
            <p:cNvSpPr txBox="1">
              <a:spLocks noChangeArrowheads="1"/>
            </p:cNvSpPr>
            <p:nvPr/>
          </p:nvSpPr>
          <p:spPr bwMode="auto">
            <a:xfrm rot="21540000">
              <a:off x="3518425" y="3840326"/>
              <a:ext cx="1504314" cy="844877"/>
            </a:xfrm>
            <a:prstGeom prst="rect">
              <a:avLst/>
            </a:prstGeom>
            <a:noFill/>
            <a:ln w="9525">
              <a:noFill/>
              <a:miter lim="800000"/>
              <a:headEnd/>
              <a:tailEnd/>
            </a:ln>
          </p:spPr>
          <p:txBody>
            <a:bodyPr>
              <a:spAutoFit/>
            </a:bodyPr>
            <a:lstStyle/>
            <a:p>
              <a:pPr marL="542925" indent="-542925" algn="just" eaLnBrk="0" hangingPunct="0">
                <a:lnSpc>
                  <a:spcPct val="85000"/>
                </a:lnSpc>
              </a:pPr>
              <a:r>
                <a:rPr kumimoji="1" lang="en-US" altLang="zh-CN" sz="2600" dirty="0">
                  <a:solidFill>
                    <a:srgbClr val="8E0000"/>
                  </a:solidFill>
                  <a:latin typeface="Helvetica"/>
                  <a:ea typeface="楷体"/>
                  <a:cs typeface="华文新魏" pitchFamily="2" charset="-122"/>
                </a:rPr>
                <a:t>b. But know this: The future is built on a strong foundation of the past. (Para.3, L4)</a:t>
              </a:r>
            </a:p>
            <a:p>
              <a:pPr algn="just" eaLnBrk="0" hangingPunct="0">
                <a:lnSpc>
                  <a:spcPct val="85000"/>
                </a:lnSpc>
              </a:pPr>
              <a:endParaRPr kumimoji="1" lang="en-US" altLang="zh-CN" sz="2600" dirty="0">
                <a:solidFill>
                  <a:srgbClr val="8E0000"/>
                </a:solidFill>
                <a:latin typeface="Helvetica"/>
                <a:ea typeface="楷体"/>
                <a:cs typeface="华文新魏" pitchFamily="2" charset="-122"/>
              </a:endParaRPr>
            </a:p>
          </p:txBody>
        </p:sp>
      </p:grpSp>
      <p:pic>
        <p:nvPicPr>
          <p:cNvPr id="21" name="图片 20" descr="图片2.png"/>
          <p:cNvPicPr>
            <a:picLocks noChangeAspect="1"/>
          </p:cNvPicPr>
          <p:nvPr/>
        </p:nvPicPr>
        <p:blipFill>
          <a:blip r:embed="rId5" cstate="print"/>
          <a:stretch>
            <a:fillRect/>
          </a:stretch>
        </p:blipFill>
        <p:spPr>
          <a:xfrm>
            <a:off x="0" y="0"/>
            <a:ext cx="3297664" cy="1164240"/>
          </a:xfrm>
          <a:prstGeom prst="rect">
            <a:avLst/>
          </a:prstGeom>
        </p:spPr>
      </p:pic>
      <p:sp>
        <p:nvSpPr>
          <p:cNvPr id="22" name="TextBox 21"/>
          <p:cNvSpPr txBox="1"/>
          <p:nvPr/>
        </p:nvSpPr>
        <p:spPr>
          <a:xfrm>
            <a:off x="3856521" y="642918"/>
            <a:ext cx="5001759"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a:solidFill>
                  <a:srgbClr val="F79646">
                    <a:lumMod val="75000"/>
                  </a:srgbClr>
                </a:solidFill>
              </a:rPr>
              <a:t>Language appreciation</a:t>
            </a:r>
          </a:p>
        </p:txBody>
      </p:sp>
      <p:pic>
        <p:nvPicPr>
          <p:cNvPr id="14"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176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1000" fill="hold"/>
                                        <p:tgtEl>
                                          <p:spTgt spid="18"/>
                                        </p:tgtEl>
                                        <p:attrNameLst>
                                          <p:attrName>ppt_w</p:attrName>
                                        </p:attrNameLst>
                                      </p:cBhvr>
                                      <p:tavLst>
                                        <p:tav tm="0">
                                          <p:val>
                                            <p:strVal val="#ppt_w*0.70"/>
                                          </p:val>
                                        </p:tav>
                                        <p:tav tm="100000">
                                          <p:val>
                                            <p:strVal val="#ppt_w"/>
                                          </p:val>
                                        </p:tav>
                                      </p:tavLst>
                                    </p:anim>
                                    <p:anim calcmode="lin" valueType="num">
                                      <p:cBhvr>
                                        <p:cTn id="15" dur="1000" fill="hold"/>
                                        <p:tgtEl>
                                          <p:spTgt spid="18"/>
                                        </p:tgtEl>
                                        <p:attrNameLst>
                                          <p:attrName>ppt_h</p:attrName>
                                        </p:attrNameLst>
                                      </p:cBhvr>
                                      <p:tavLst>
                                        <p:tav tm="0">
                                          <p:val>
                                            <p:strVal val="#ppt_h"/>
                                          </p:val>
                                        </p:tav>
                                        <p:tav tm="100000">
                                          <p:val>
                                            <p:strVal val="#ppt_h"/>
                                          </p:val>
                                        </p:tav>
                                      </p:tavLst>
                                    </p:anim>
                                    <p:animEffect transition="in" filter="fade">
                                      <p:cBhvr>
                                        <p:cTn id="1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8" name="Group 35"/>
          <p:cNvGrpSpPr>
            <a:grpSpLocks/>
          </p:cNvGrpSpPr>
          <p:nvPr/>
        </p:nvGrpSpPr>
        <p:grpSpPr bwMode="auto">
          <a:xfrm rot="872659">
            <a:off x="5208234" y="1416193"/>
            <a:ext cx="3494033" cy="2883309"/>
            <a:chOff x="3386787" y="3571680"/>
            <a:chExt cx="1764391" cy="1546151"/>
          </a:xfrm>
        </p:grpSpPr>
        <p:grpSp>
          <p:nvGrpSpPr>
            <p:cNvPr id="19" name="Group 21"/>
            <p:cNvGrpSpPr>
              <a:grpSpLocks/>
            </p:cNvGrpSpPr>
            <p:nvPr/>
          </p:nvGrpSpPr>
          <p:grpSpPr bwMode="auto">
            <a:xfrm rot="-396937">
              <a:off x="3386787" y="3571680"/>
              <a:ext cx="1764391" cy="1314597"/>
              <a:chOff x="782611" y="622817"/>
              <a:chExt cx="1764391" cy="1314597"/>
            </a:xfrm>
          </p:grpSpPr>
          <p:sp>
            <p:nvSpPr>
              <p:cNvPr id="24" name="Freeform 6"/>
              <p:cNvSpPr>
                <a:spLocks/>
              </p:cNvSpPr>
              <p:nvPr/>
            </p:nvSpPr>
            <p:spPr bwMode="auto">
              <a:xfrm rot="346487">
                <a:off x="806702" y="664682"/>
                <a:ext cx="1740300" cy="1220184"/>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chemeClr val="accent3">
                    <a:lumMod val="75000"/>
                  </a:schemeClr>
                </a:solidFill>
                <a:round/>
                <a:headEnd/>
                <a:tailEnd/>
              </a:ln>
              <a:effectLst>
                <a:glow rad="1397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25" name="Freeform 6"/>
              <p:cNvSpPr>
                <a:spLocks/>
              </p:cNvSpPr>
              <p:nvPr/>
            </p:nvSpPr>
            <p:spPr bwMode="auto">
              <a:xfrm rot="485220">
                <a:off x="782478" y="622637"/>
                <a:ext cx="174159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3" name="TextBox 28"/>
            <p:cNvSpPr txBox="1">
              <a:spLocks noChangeArrowheads="1"/>
            </p:cNvSpPr>
            <p:nvPr/>
          </p:nvSpPr>
          <p:spPr bwMode="auto">
            <a:xfrm rot="21540000">
              <a:off x="3499032" y="3791713"/>
              <a:ext cx="1597785" cy="1326118"/>
            </a:xfrm>
            <a:prstGeom prst="rect">
              <a:avLst/>
            </a:prstGeom>
            <a:noFill/>
            <a:ln w="9525">
              <a:noFill/>
              <a:miter lim="800000"/>
              <a:headEnd/>
              <a:tailEnd/>
            </a:ln>
          </p:spPr>
          <p:txBody>
            <a:bodyPr wrap="square">
              <a:spAutoFit/>
            </a:bodyPr>
            <a:lstStyle/>
            <a:p>
              <a:pPr algn="just" eaLnBrk="0" hangingPunct="0">
                <a:lnSpc>
                  <a:spcPct val="85000"/>
                </a:lnSpc>
              </a:pPr>
              <a:r>
                <a:rPr kumimoji="1" lang="zh-CN" altLang="en-US" sz="2600" dirty="0">
                  <a:solidFill>
                    <a:srgbClr val="000000"/>
                  </a:solidFill>
                  <a:latin typeface="华文行楷" pitchFamily="2" charset="-122"/>
                  <a:ea typeface="华文行楷" pitchFamily="2" charset="-122"/>
                  <a:cs typeface="华文新魏" pitchFamily="2" charset="-122"/>
                </a:rPr>
                <a:t>这样，你不仅会变得更加博学，而且更有可能发现一个你未曾想到的、能成就你未来的爱好。</a:t>
              </a:r>
            </a:p>
            <a:p>
              <a:pPr algn="just" eaLnBrk="0" hangingPunct="0">
                <a:lnSpc>
                  <a:spcPct val="85000"/>
                </a:lnSpc>
              </a:pPr>
              <a:endParaRPr kumimoji="1" lang="zh-CN" altLang="en-US" sz="2600" dirty="0">
                <a:solidFill>
                  <a:srgbClr val="000000"/>
                </a:solidFill>
                <a:latin typeface="华文行楷" pitchFamily="2" charset="-122"/>
                <a:ea typeface="华文行楷" pitchFamily="2" charset="-122"/>
                <a:cs typeface="华文新魏" pitchFamily="2" charset="-122"/>
              </a:endParaRPr>
            </a:p>
            <a:p>
              <a:pPr algn="just" eaLnBrk="0" hangingPunct="0">
                <a:lnSpc>
                  <a:spcPct val="85000"/>
                </a:lnSpc>
              </a:pP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grpSp>
        <p:nvGrpSpPr>
          <p:cNvPr id="26" name="Group 35"/>
          <p:cNvGrpSpPr>
            <a:grpSpLocks/>
          </p:cNvGrpSpPr>
          <p:nvPr/>
        </p:nvGrpSpPr>
        <p:grpSpPr bwMode="auto">
          <a:xfrm rot="-1117645">
            <a:off x="352637" y="2421421"/>
            <a:ext cx="5097340" cy="3275584"/>
            <a:chOff x="3388621" y="3501427"/>
            <a:chExt cx="1757865" cy="1652393"/>
          </a:xfrm>
        </p:grpSpPr>
        <p:grpSp>
          <p:nvGrpSpPr>
            <p:cNvPr id="27" name="Group 21"/>
            <p:cNvGrpSpPr>
              <a:grpSpLocks/>
            </p:cNvGrpSpPr>
            <p:nvPr/>
          </p:nvGrpSpPr>
          <p:grpSpPr bwMode="auto">
            <a:xfrm rot="-396937">
              <a:off x="3388621" y="3501427"/>
              <a:ext cx="1757865" cy="1572824"/>
              <a:chOff x="777673" y="552007"/>
              <a:chExt cx="1757865" cy="1572824"/>
            </a:xfrm>
          </p:grpSpPr>
          <p:sp>
            <p:nvSpPr>
              <p:cNvPr id="36"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7" name="Freeform 6"/>
              <p:cNvSpPr>
                <a:spLocks/>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8" name="TextBox 28"/>
            <p:cNvSpPr txBox="1">
              <a:spLocks noChangeArrowheads="1"/>
            </p:cNvSpPr>
            <p:nvPr/>
          </p:nvSpPr>
          <p:spPr bwMode="auto">
            <a:xfrm rot="21540000">
              <a:off x="3470489" y="3563179"/>
              <a:ext cx="1592555" cy="1590641"/>
            </a:xfrm>
            <a:prstGeom prst="rect">
              <a:avLst/>
            </a:prstGeom>
            <a:noFill/>
            <a:ln w="9525">
              <a:noFill/>
              <a:miter lim="800000"/>
              <a:headEnd/>
              <a:tailEnd/>
            </a:ln>
          </p:spPr>
          <p:txBody>
            <a:bodyPr wrap="square">
              <a:spAutoFit/>
            </a:bodyPr>
            <a:lstStyle/>
            <a:p>
              <a:pPr marL="357188" indent="-357188" eaLnBrk="0" hangingPunct="0">
                <a:lnSpc>
                  <a:spcPct val="85000"/>
                </a:lnSpc>
              </a:pPr>
              <a:r>
                <a:rPr kumimoji="1" lang="en-US" altLang="zh-CN" sz="2600" dirty="0">
                  <a:solidFill>
                    <a:srgbClr val="8E0000"/>
                  </a:solidFill>
                  <a:latin typeface="Helvetica"/>
                  <a:ea typeface="楷体"/>
                  <a:cs typeface="华文新魏" pitchFamily="2" charset="-122"/>
                </a:rPr>
                <a:t>c. You will not only emerge as a more broadly educated person, but you will also stand a better chance of discovering an unsuspected passion that will help to shape your future. (Para.5, L6)</a:t>
              </a:r>
            </a:p>
            <a:p>
              <a:pPr algn="just" eaLnBrk="0" hangingPunct="0">
                <a:lnSpc>
                  <a:spcPct val="85000"/>
                </a:lnSpc>
              </a:pPr>
              <a:endParaRPr kumimoji="1" lang="en-US" altLang="zh-CN" sz="2600" dirty="0">
                <a:solidFill>
                  <a:srgbClr val="8E0000"/>
                </a:solidFill>
                <a:latin typeface="Helvetica"/>
                <a:ea typeface="楷体"/>
                <a:cs typeface="华文新魏" pitchFamily="2" charset="-122"/>
              </a:endParaRPr>
            </a:p>
          </p:txBody>
        </p:sp>
      </p:grpSp>
      <p:sp>
        <p:nvSpPr>
          <p:cNvPr id="15" name="TextBox 14"/>
          <p:cNvSpPr txBox="1"/>
          <p:nvPr/>
        </p:nvSpPr>
        <p:spPr>
          <a:xfrm>
            <a:off x="3785083" y="642918"/>
            <a:ext cx="5001759"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a:solidFill>
                  <a:srgbClr val="F79646">
                    <a:lumMod val="75000"/>
                  </a:srgbClr>
                </a:solidFill>
              </a:rPr>
              <a:t>Language appreciation</a:t>
            </a:r>
          </a:p>
        </p:txBody>
      </p:sp>
      <p:pic>
        <p:nvPicPr>
          <p:cNvPr id="20" name="图片 19" descr="图片2.png"/>
          <p:cNvPicPr>
            <a:picLocks noChangeAspect="1"/>
          </p:cNvPicPr>
          <p:nvPr/>
        </p:nvPicPr>
        <p:blipFill>
          <a:blip r:embed="rId5" cstate="print"/>
          <a:stretch>
            <a:fillRect/>
          </a:stretch>
        </p:blipFill>
        <p:spPr>
          <a:xfrm>
            <a:off x="0" y="0"/>
            <a:ext cx="3297664" cy="1164240"/>
          </a:xfrm>
          <a:prstGeom prst="rect">
            <a:avLst/>
          </a:prstGeom>
        </p:spPr>
      </p:pic>
      <p:pic>
        <p:nvPicPr>
          <p:cNvPr id="14"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176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1000" fill="hold"/>
                                        <p:tgtEl>
                                          <p:spTgt spid="18"/>
                                        </p:tgtEl>
                                        <p:attrNameLst>
                                          <p:attrName>ppt_w</p:attrName>
                                        </p:attrNameLst>
                                      </p:cBhvr>
                                      <p:tavLst>
                                        <p:tav tm="0">
                                          <p:val>
                                            <p:strVal val="#ppt_w*0.70"/>
                                          </p:val>
                                        </p:tav>
                                        <p:tav tm="100000">
                                          <p:val>
                                            <p:strVal val="#ppt_w"/>
                                          </p:val>
                                        </p:tav>
                                      </p:tavLst>
                                    </p:anim>
                                    <p:anim calcmode="lin" valueType="num">
                                      <p:cBhvr>
                                        <p:cTn id="15" dur="1000" fill="hold"/>
                                        <p:tgtEl>
                                          <p:spTgt spid="18"/>
                                        </p:tgtEl>
                                        <p:attrNameLst>
                                          <p:attrName>ppt_h</p:attrName>
                                        </p:attrNameLst>
                                      </p:cBhvr>
                                      <p:tavLst>
                                        <p:tav tm="0">
                                          <p:val>
                                            <p:strVal val="#ppt_h"/>
                                          </p:val>
                                        </p:tav>
                                        <p:tav tm="100000">
                                          <p:val>
                                            <p:strVal val="#ppt_h"/>
                                          </p:val>
                                        </p:tav>
                                      </p:tavLst>
                                    </p:anim>
                                    <p:animEffect transition="in" filter="fade">
                                      <p:cBhvr>
                                        <p:cTn id="1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5" name="Group 35"/>
          <p:cNvGrpSpPr>
            <a:grpSpLocks/>
          </p:cNvGrpSpPr>
          <p:nvPr/>
        </p:nvGrpSpPr>
        <p:grpSpPr bwMode="auto">
          <a:xfrm rot="872659">
            <a:off x="5592763" y="1465264"/>
            <a:ext cx="3189287" cy="2171700"/>
            <a:chOff x="3386795" y="3571819"/>
            <a:chExt cx="1761974" cy="1314597"/>
          </a:xfrm>
        </p:grpSpPr>
        <p:grpSp>
          <p:nvGrpSpPr>
            <p:cNvPr id="20" name="Group 21"/>
            <p:cNvGrpSpPr>
              <a:grpSpLocks/>
            </p:cNvGrpSpPr>
            <p:nvPr/>
          </p:nvGrpSpPr>
          <p:grpSpPr bwMode="auto">
            <a:xfrm rot="-396937">
              <a:off x="3386795" y="3571819"/>
              <a:ext cx="1761974" cy="1314597"/>
              <a:chOff x="782611" y="622817"/>
              <a:chExt cx="1761974" cy="1314597"/>
            </a:xfrm>
          </p:grpSpPr>
          <p:sp>
            <p:nvSpPr>
              <p:cNvPr id="22" name="Freeform 6"/>
              <p:cNvSpPr>
                <a:spLocks/>
              </p:cNvSpPr>
              <p:nvPr/>
            </p:nvSpPr>
            <p:spPr bwMode="auto">
              <a:xfrm rot="346487">
                <a:off x="804285" y="664548"/>
                <a:ext cx="1740300" cy="1272853"/>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chemeClr val="accent4">
                    <a:lumMod val="75000"/>
                  </a:schemeClr>
                </a:solidFill>
                <a:round/>
                <a:headEnd/>
                <a:tailEnd/>
              </a:ln>
              <a:effectLst>
                <a:glow rad="139700">
                  <a:schemeClr val="accent4">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0" name="Freeform 6"/>
              <p:cNvSpPr>
                <a:spLocks/>
              </p:cNvSpPr>
              <p:nvPr/>
            </p:nvSpPr>
            <p:spPr bwMode="auto">
              <a:xfrm rot="485220">
                <a:off x="782465" y="622438"/>
                <a:ext cx="1741802"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1" name="TextBox 28"/>
            <p:cNvSpPr txBox="1">
              <a:spLocks noChangeArrowheads="1"/>
            </p:cNvSpPr>
            <p:nvPr/>
          </p:nvSpPr>
          <p:spPr bwMode="auto">
            <a:xfrm rot="21540000">
              <a:off x="3518425" y="3750423"/>
              <a:ext cx="1504314" cy="1024687"/>
            </a:xfrm>
            <a:prstGeom prst="rect">
              <a:avLst/>
            </a:prstGeom>
            <a:noFill/>
            <a:ln w="9525">
              <a:noFill/>
              <a:miter lim="800000"/>
              <a:headEnd/>
              <a:tailEnd/>
            </a:ln>
          </p:spPr>
          <p:txBody>
            <a:bodyPr>
              <a:spAutoFit/>
            </a:bodyPr>
            <a:lstStyle/>
            <a:p>
              <a:pPr algn="just" fontAlgn="auto">
                <a:spcBef>
                  <a:spcPts val="0"/>
                </a:spcBef>
                <a:spcAft>
                  <a:spcPts val="0"/>
                </a:spcAft>
                <a:defRPr/>
              </a:pPr>
              <a:r>
                <a:rPr kumimoji="1" lang="zh-CN" altLang="en-US" sz="2600" dirty="0">
                  <a:solidFill>
                    <a:srgbClr val="000000"/>
                  </a:solidFill>
                  <a:latin typeface="华文行楷" pitchFamily="2" charset="-122"/>
                  <a:ea typeface="华文行楷" pitchFamily="2" charset="-122"/>
                  <a:cs typeface="华文新魏" pitchFamily="2" charset="-122"/>
                </a:rPr>
                <a:t>带着热切的目光、欢乐的心情，勇敢向前去拥抱这些新的体验吧！</a:t>
              </a:r>
            </a:p>
          </p:txBody>
        </p:sp>
      </p:grpSp>
      <p:grpSp>
        <p:nvGrpSpPr>
          <p:cNvPr id="31" name="Group 35"/>
          <p:cNvGrpSpPr>
            <a:grpSpLocks/>
          </p:cNvGrpSpPr>
          <p:nvPr/>
        </p:nvGrpSpPr>
        <p:grpSpPr bwMode="auto">
          <a:xfrm rot="-1117645">
            <a:off x="594927" y="2767050"/>
            <a:ext cx="4754531" cy="3746352"/>
            <a:chOff x="3405790" y="3569428"/>
            <a:chExt cx="1746606" cy="1735714"/>
          </a:xfrm>
        </p:grpSpPr>
        <p:grpSp>
          <p:nvGrpSpPr>
            <p:cNvPr id="32" name="Group 21"/>
            <p:cNvGrpSpPr>
              <a:grpSpLocks/>
            </p:cNvGrpSpPr>
            <p:nvPr/>
          </p:nvGrpSpPr>
          <p:grpSpPr bwMode="auto">
            <a:xfrm rot="-396937">
              <a:off x="3405790" y="3569428"/>
              <a:ext cx="1746606" cy="1735714"/>
              <a:chOff x="777548" y="620343"/>
              <a:chExt cx="1746606" cy="1735714"/>
            </a:xfrm>
          </p:grpSpPr>
          <p:sp>
            <p:nvSpPr>
              <p:cNvPr id="34" name="Freeform 6"/>
              <p:cNvSpPr>
                <a:spLocks/>
              </p:cNvSpPr>
              <p:nvPr/>
            </p:nvSpPr>
            <p:spPr bwMode="auto">
              <a:xfrm rot="346487">
                <a:off x="784155" y="661462"/>
                <a:ext cx="1739999" cy="169459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5" name="Freeform 6"/>
              <p:cNvSpPr>
                <a:spLocks/>
              </p:cNvSpPr>
              <p:nvPr/>
            </p:nvSpPr>
            <p:spPr bwMode="auto">
              <a:xfrm rot="485220">
                <a:off x="777548" y="620343"/>
                <a:ext cx="1741967" cy="1406284"/>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99CC00"/>
                  </a:solidFill>
                  <a:latin typeface="Arial" pitchFamily="34" charset="0"/>
                  <a:ea typeface="楷体_GB2312" pitchFamily="49" charset="-122"/>
                </a:endParaRPr>
              </a:p>
            </p:txBody>
          </p:sp>
        </p:grpSp>
        <p:sp>
          <p:nvSpPr>
            <p:cNvPr id="33" name="TextBox 28"/>
            <p:cNvSpPr txBox="1">
              <a:spLocks noChangeArrowheads="1"/>
            </p:cNvSpPr>
            <p:nvPr/>
          </p:nvSpPr>
          <p:spPr bwMode="auto">
            <a:xfrm rot="21540000">
              <a:off x="3449412" y="3759784"/>
              <a:ext cx="1582098" cy="1127216"/>
            </a:xfrm>
            <a:prstGeom prst="rect">
              <a:avLst/>
            </a:prstGeom>
            <a:noFill/>
            <a:ln w="9525">
              <a:noFill/>
              <a:miter lim="800000"/>
              <a:headEnd/>
              <a:tailEnd/>
            </a:ln>
          </p:spPr>
          <p:txBody>
            <a:bodyPr wrap="square">
              <a:spAutoFit/>
            </a:bodyPr>
            <a:lstStyle/>
            <a:p>
              <a:pPr marL="357188" indent="-357188" algn="just" fontAlgn="auto">
                <a:spcBef>
                  <a:spcPts val="0"/>
                </a:spcBef>
                <a:spcAft>
                  <a:spcPts val="0"/>
                </a:spcAft>
                <a:defRPr/>
              </a:pPr>
              <a:r>
                <a:rPr kumimoji="1" lang="en-US" altLang="zh-CN" sz="2600" dirty="0">
                  <a:solidFill>
                    <a:srgbClr val="8E0000"/>
                  </a:solidFill>
                  <a:latin typeface="Helvetica"/>
                  <a:ea typeface="楷体"/>
                  <a:cs typeface="华文新魏" pitchFamily="2" charset="-122"/>
                </a:rPr>
                <a:t>d. With a glow in your eye and a song in your heart, step forward to meet these new experiences! (Para.6, L8)</a:t>
              </a:r>
              <a:endParaRPr kumimoji="1" lang="en-US" altLang="zh-CN" sz="2600" i="1" kern="0" dirty="0">
                <a:solidFill>
                  <a:schemeClr val="accent6">
                    <a:lumMod val="50000"/>
                  </a:schemeClr>
                </a:solidFill>
                <a:latin typeface="Helvetica"/>
                <a:ea typeface="PMingLiU" pitchFamily="18" charset="-120"/>
              </a:endParaRPr>
            </a:p>
            <a:p>
              <a:pPr algn="just" eaLnBrk="0" hangingPunct="0">
                <a:lnSpc>
                  <a:spcPct val="85000"/>
                </a:lnSpc>
              </a:pPr>
              <a:endParaRPr kumimoji="1" lang="en-US" altLang="zh-CN" sz="2600" dirty="0">
                <a:solidFill>
                  <a:srgbClr val="8E0000"/>
                </a:solidFill>
                <a:latin typeface="Helvetica"/>
                <a:ea typeface="楷体"/>
                <a:cs typeface="华文新魏" pitchFamily="2" charset="-122"/>
              </a:endParaRPr>
            </a:p>
          </p:txBody>
        </p:sp>
      </p:grpSp>
      <p:sp>
        <p:nvSpPr>
          <p:cNvPr id="18" name="TextBox 17"/>
          <p:cNvSpPr txBox="1"/>
          <p:nvPr/>
        </p:nvSpPr>
        <p:spPr>
          <a:xfrm>
            <a:off x="3785083" y="642918"/>
            <a:ext cx="5001759"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a:solidFill>
                  <a:srgbClr val="F79646">
                    <a:lumMod val="75000"/>
                  </a:srgbClr>
                </a:solidFill>
              </a:rPr>
              <a:t>Language appreciation</a:t>
            </a:r>
          </a:p>
        </p:txBody>
      </p:sp>
      <p:pic>
        <p:nvPicPr>
          <p:cNvPr id="19" name="图片 18" descr="图片2.png"/>
          <p:cNvPicPr>
            <a:picLocks noChangeAspect="1"/>
          </p:cNvPicPr>
          <p:nvPr/>
        </p:nvPicPr>
        <p:blipFill>
          <a:blip r:embed="rId5" cstate="print"/>
          <a:stretch>
            <a:fillRect/>
          </a:stretch>
        </p:blipFill>
        <p:spPr>
          <a:xfrm>
            <a:off x="0" y="0"/>
            <a:ext cx="3297664" cy="1164240"/>
          </a:xfrm>
          <a:prstGeom prst="rect">
            <a:avLst/>
          </a:prstGeom>
        </p:spPr>
      </p:pic>
      <p:pic>
        <p:nvPicPr>
          <p:cNvPr id="14"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50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ppt_w*0.70"/>
                                          </p:val>
                                        </p:tav>
                                        <p:tav tm="100000">
                                          <p:val>
                                            <p:strVal val="#ppt_w"/>
                                          </p:val>
                                        </p:tav>
                                      </p:tavLst>
                                    </p:anim>
                                    <p:anim calcmode="lin" valueType="num">
                                      <p:cBhvr>
                                        <p:cTn id="8" dur="1000" fill="hold"/>
                                        <p:tgtEl>
                                          <p:spTgt spid="31"/>
                                        </p:tgtEl>
                                        <p:attrNameLst>
                                          <p:attrName>ppt_h</p:attrName>
                                        </p:attrNameLst>
                                      </p:cBhvr>
                                      <p:tavLst>
                                        <p:tav tm="0">
                                          <p:val>
                                            <p:strVal val="#ppt_h"/>
                                          </p:val>
                                        </p:tav>
                                        <p:tav tm="100000">
                                          <p:val>
                                            <p:strVal val="#ppt_h"/>
                                          </p:val>
                                        </p:tav>
                                      </p:tavLst>
                                    </p:anim>
                                    <p:animEffect transition="in" filter="fade">
                                      <p:cBhvr>
                                        <p:cTn id="9" dur="10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strVal val="#ppt_w*0.70"/>
                                          </p:val>
                                        </p:tav>
                                        <p:tav tm="100000">
                                          <p:val>
                                            <p:strVal val="#ppt_w"/>
                                          </p:val>
                                        </p:tav>
                                      </p:tavLst>
                                    </p:anim>
                                    <p:anim calcmode="lin" valueType="num">
                                      <p:cBhvr>
                                        <p:cTn id="15" dur="1000" fill="hold"/>
                                        <p:tgtEl>
                                          <p:spTgt spid="15"/>
                                        </p:tgtEl>
                                        <p:attrNameLst>
                                          <p:attrName>ppt_h</p:attrName>
                                        </p:attrNameLst>
                                      </p:cBhvr>
                                      <p:tavLst>
                                        <p:tav tm="0">
                                          <p:val>
                                            <p:strVal val="#ppt_h"/>
                                          </p:val>
                                        </p:tav>
                                        <p:tav tm="100000">
                                          <p:val>
                                            <p:strVal val="#ppt_h"/>
                                          </p:val>
                                        </p:tav>
                                      </p:tavLst>
                                    </p:anim>
                                    <p:animEffect transition="in" filter="fade">
                                      <p:cBhvr>
                                        <p:cTn id="1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8" name="Group 35"/>
          <p:cNvGrpSpPr>
            <a:grpSpLocks/>
          </p:cNvGrpSpPr>
          <p:nvPr/>
        </p:nvGrpSpPr>
        <p:grpSpPr bwMode="auto">
          <a:xfrm rot="872659">
            <a:off x="5093978" y="1959136"/>
            <a:ext cx="3433779" cy="1975396"/>
            <a:chOff x="3386795" y="3571819"/>
            <a:chExt cx="1761974" cy="1314597"/>
          </a:xfrm>
        </p:grpSpPr>
        <p:grpSp>
          <p:nvGrpSpPr>
            <p:cNvPr id="19" name="Group 21"/>
            <p:cNvGrpSpPr>
              <a:grpSpLocks/>
            </p:cNvGrpSpPr>
            <p:nvPr/>
          </p:nvGrpSpPr>
          <p:grpSpPr bwMode="auto">
            <a:xfrm rot="-396937">
              <a:off x="3386795" y="3571819"/>
              <a:ext cx="1761974" cy="1314597"/>
              <a:chOff x="782611" y="622817"/>
              <a:chExt cx="1761974" cy="1314597"/>
            </a:xfrm>
          </p:grpSpPr>
          <p:sp>
            <p:nvSpPr>
              <p:cNvPr id="24" name="Freeform 6"/>
              <p:cNvSpPr>
                <a:spLocks/>
              </p:cNvSpPr>
              <p:nvPr/>
            </p:nvSpPr>
            <p:spPr bwMode="auto">
              <a:xfrm rot="346487">
                <a:off x="804285" y="664548"/>
                <a:ext cx="1740300" cy="1272853"/>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chemeClr val="accent4">
                    <a:lumMod val="75000"/>
                  </a:schemeClr>
                </a:solidFill>
                <a:round/>
                <a:headEnd/>
                <a:tailEnd/>
              </a:ln>
              <a:effectLst>
                <a:glow rad="139700">
                  <a:schemeClr val="accent4">
                    <a:satMod val="175000"/>
                    <a:alpha val="40000"/>
                  </a:schemeClr>
                </a:glow>
              </a:effectLst>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25" name="Freeform 6"/>
              <p:cNvSpPr>
                <a:spLocks/>
              </p:cNvSpPr>
              <p:nvPr/>
            </p:nvSpPr>
            <p:spPr bwMode="auto">
              <a:xfrm rot="485220">
                <a:off x="782465" y="622438"/>
                <a:ext cx="1741802"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1800" kern="0">
                  <a:solidFill>
                    <a:srgbClr val="99CC00"/>
                  </a:solidFill>
                  <a:latin typeface="Arial" pitchFamily="34" charset="0"/>
                  <a:ea typeface="楷体_GB2312" pitchFamily="49" charset="-122"/>
                </a:endParaRPr>
              </a:p>
            </p:txBody>
          </p:sp>
        </p:grpSp>
        <p:sp>
          <p:nvSpPr>
            <p:cNvPr id="23" name="TextBox 28"/>
            <p:cNvSpPr txBox="1">
              <a:spLocks noChangeArrowheads="1"/>
            </p:cNvSpPr>
            <p:nvPr/>
          </p:nvSpPr>
          <p:spPr bwMode="auto">
            <a:xfrm rot="21540000">
              <a:off x="3528514" y="3742571"/>
              <a:ext cx="1504314" cy="1115511"/>
            </a:xfrm>
            <a:prstGeom prst="rect">
              <a:avLst/>
            </a:prstGeom>
            <a:noFill/>
            <a:ln w="9525">
              <a:noFill/>
              <a:miter lim="800000"/>
              <a:headEnd/>
              <a:tailEnd/>
            </a:ln>
          </p:spPr>
          <p:txBody>
            <a:bodyPr>
              <a:spAutoFit/>
            </a:bodyPr>
            <a:lstStyle/>
            <a:p>
              <a:pPr algn="just" fontAlgn="auto">
                <a:lnSpc>
                  <a:spcPct val="150000"/>
                </a:lnSpc>
                <a:spcBef>
                  <a:spcPts val="0"/>
                </a:spcBef>
                <a:spcAft>
                  <a:spcPts val="0"/>
                </a:spcAft>
                <a:defRPr/>
              </a:pPr>
              <a:r>
                <a:rPr kumimoji="1" lang="zh-CN" altLang="en-US" sz="2600" dirty="0">
                  <a:solidFill>
                    <a:srgbClr val="000000"/>
                  </a:solidFill>
                  <a:latin typeface="华文行楷" pitchFamily="2" charset="-122"/>
                  <a:ea typeface="华文行楷" pitchFamily="2" charset="-122"/>
                  <a:cs typeface="华文新魏" pitchFamily="2" charset="-122"/>
                </a:rPr>
                <a:t>教育代代相传，它就是社会的灵魂。</a:t>
              </a:r>
            </a:p>
            <a:p>
              <a:pPr algn="just" fontAlgn="auto">
                <a:lnSpc>
                  <a:spcPct val="150000"/>
                </a:lnSpc>
                <a:spcBef>
                  <a:spcPts val="0"/>
                </a:spcBef>
                <a:spcAft>
                  <a:spcPts val="0"/>
                </a:spcAft>
                <a:defRPr/>
              </a:pP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grpSp>
        <p:nvGrpSpPr>
          <p:cNvPr id="26" name="Group 35"/>
          <p:cNvGrpSpPr>
            <a:grpSpLocks/>
          </p:cNvGrpSpPr>
          <p:nvPr/>
        </p:nvGrpSpPr>
        <p:grpSpPr bwMode="auto">
          <a:xfrm rot="-1117645">
            <a:off x="623891" y="2289787"/>
            <a:ext cx="4216400" cy="3744913"/>
            <a:chOff x="3411079" y="3571534"/>
            <a:chExt cx="1742623" cy="1735047"/>
          </a:xfrm>
        </p:grpSpPr>
        <p:grpSp>
          <p:nvGrpSpPr>
            <p:cNvPr id="27" name="Group 21"/>
            <p:cNvGrpSpPr>
              <a:grpSpLocks/>
            </p:cNvGrpSpPr>
            <p:nvPr/>
          </p:nvGrpSpPr>
          <p:grpSpPr bwMode="auto">
            <a:xfrm rot="-396937">
              <a:off x="3411079" y="3571534"/>
              <a:ext cx="1742623" cy="1735047"/>
              <a:chOff x="782611" y="622817"/>
              <a:chExt cx="1742623" cy="1735047"/>
            </a:xfrm>
          </p:grpSpPr>
          <p:sp>
            <p:nvSpPr>
              <p:cNvPr id="36" name="Freeform 6"/>
              <p:cNvSpPr>
                <a:spLocks/>
              </p:cNvSpPr>
              <p:nvPr/>
            </p:nvSpPr>
            <p:spPr bwMode="auto">
              <a:xfrm rot="346487">
                <a:off x="784155" y="661462"/>
                <a:ext cx="1739999" cy="169459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7" name="Freeform 6"/>
              <p:cNvSpPr>
                <a:spLocks/>
              </p:cNvSpPr>
              <p:nvPr/>
            </p:nvSpPr>
            <p:spPr bwMode="auto">
              <a:xfrm rot="485220">
                <a:off x="782676" y="620799"/>
                <a:ext cx="1741967" cy="1314341"/>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99CC00"/>
                  </a:solidFill>
                  <a:latin typeface="Arial" pitchFamily="34" charset="0"/>
                  <a:ea typeface="楷体_GB2312" pitchFamily="49" charset="-122"/>
                </a:endParaRPr>
              </a:p>
            </p:txBody>
          </p:sp>
        </p:grpSp>
        <p:sp>
          <p:nvSpPr>
            <p:cNvPr id="28" name="TextBox 28"/>
            <p:cNvSpPr txBox="1">
              <a:spLocks noChangeArrowheads="1"/>
            </p:cNvSpPr>
            <p:nvPr/>
          </p:nvSpPr>
          <p:spPr bwMode="auto">
            <a:xfrm rot="21540000">
              <a:off x="3453275" y="3661085"/>
              <a:ext cx="1616392" cy="1134583"/>
            </a:xfrm>
            <a:prstGeom prst="rect">
              <a:avLst/>
            </a:prstGeom>
            <a:noFill/>
            <a:ln w="9525">
              <a:noFill/>
              <a:miter lim="800000"/>
              <a:headEnd/>
              <a:tailEnd/>
            </a:ln>
          </p:spPr>
          <p:txBody>
            <a:bodyPr wrap="square">
              <a:spAutoFit/>
            </a:bodyPr>
            <a:lstStyle/>
            <a:p>
              <a:pPr marL="542925" indent="-542925" algn="just" fontAlgn="auto">
                <a:lnSpc>
                  <a:spcPct val="120000"/>
                </a:lnSpc>
                <a:spcBef>
                  <a:spcPts val="0"/>
                </a:spcBef>
                <a:spcAft>
                  <a:spcPts val="0"/>
                </a:spcAft>
                <a:defRPr/>
              </a:pPr>
              <a:r>
                <a:rPr kumimoji="1" lang="en-US" altLang="zh-CN" sz="2600" dirty="0">
                  <a:solidFill>
                    <a:srgbClr val="8E0000"/>
                  </a:solidFill>
                  <a:latin typeface="Helvetica"/>
                  <a:ea typeface="楷体"/>
                  <a:cs typeface="华文新魏" pitchFamily="2" charset="-122"/>
                </a:rPr>
                <a:t>e. Education is simple the soul of a society as it passes from one generation to another. (Para.7, L5)</a:t>
              </a:r>
            </a:p>
          </p:txBody>
        </p:sp>
      </p:grpSp>
      <p:sp>
        <p:nvSpPr>
          <p:cNvPr id="15" name="TextBox 14"/>
          <p:cNvSpPr txBox="1"/>
          <p:nvPr/>
        </p:nvSpPr>
        <p:spPr>
          <a:xfrm>
            <a:off x="3785083" y="642918"/>
            <a:ext cx="5001759"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a:solidFill>
                  <a:srgbClr val="F79646">
                    <a:lumMod val="75000"/>
                  </a:srgbClr>
                </a:solidFill>
              </a:rPr>
              <a:t>Language appreciation</a:t>
            </a:r>
          </a:p>
        </p:txBody>
      </p:sp>
      <p:pic>
        <p:nvPicPr>
          <p:cNvPr id="20" name="图片 19" descr="图片2.png"/>
          <p:cNvPicPr>
            <a:picLocks noChangeAspect="1"/>
          </p:cNvPicPr>
          <p:nvPr/>
        </p:nvPicPr>
        <p:blipFill>
          <a:blip r:embed="rId5" cstate="print"/>
          <a:stretch>
            <a:fillRect/>
          </a:stretch>
        </p:blipFill>
        <p:spPr>
          <a:xfrm>
            <a:off x="0" y="0"/>
            <a:ext cx="3297664" cy="1164240"/>
          </a:xfrm>
          <a:prstGeom prst="rect">
            <a:avLst/>
          </a:prstGeom>
        </p:spPr>
      </p:pic>
      <p:pic>
        <p:nvPicPr>
          <p:cNvPr id="14"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007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1000" fill="hold"/>
                                        <p:tgtEl>
                                          <p:spTgt spid="18"/>
                                        </p:tgtEl>
                                        <p:attrNameLst>
                                          <p:attrName>ppt_w</p:attrName>
                                        </p:attrNameLst>
                                      </p:cBhvr>
                                      <p:tavLst>
                                        <p:tav tm="0">
                                          <p:val>
                                            <p:strVal val="#ppt_w*0.70"/>
                                          </p:val>
                                        </p:tav>
                                        <p:tav tm="100000">
                                          <p:val>
                                            <p:strVal val="#ppt_w"/>
                                          </p:val>
                                        </p:tav>
                                      </p:tavLst>
                                    </p:anim>
                                    <p:anim calcmode="lin" valueType="num">
                                      <p:cBhvr>
                                        <p:cTn id="15" dur="1000" fill="hold"/>
                                        <p:tgtEl>
                                          <p:spTgt spid="18"/>
                                        </p:tgtEl>
                                        <p:attrNameLst>
                                          <p:attrName>ppt_h</p:attrName>
                                        </p:attrNameLst>
                                      </p:cBhvr>
                                      <p:tavLst>
                                        <p:tav tm="0">
                                          <p:val>
                                            <p:strVal val="#ppt_h"/>
                                          </p:val>
                                        </p:tav>
                                        <p:tav tm="100000">
                                          <p:val>
                                            <p:strVal val="#ppt_h"/>
                                          </p:val>
                                        </p:tav>
                                      </p:tavLst>
                                    </p:anim>
                                    <p:animEffect transition="in" filter="fade">
                                      <p:cBhvr>
                                        <p:cTn id="1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8"/>
          <p:cNvSpPr txBox="1">
            <a:spLocks noChangeArrowheads="1"/>
          </p:cNvSpPr>
          <p:nvPr/>
        </p:nvSpPr>
        <p:spPr bwMode="auto">
          <a:xfrm>
            <a:off x="785786" y="1620669"/>
            <a:ext cx="7429552"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357188" indent="-357188" eaLnBrk="1" hangingPunct="1">
              <a:buAutoNum type="arabicPlain"/>
            </a:pPr>
            <a:r>
              <a:rPr lang="en-US" altLang="zh-CN" sz="2600" b="0" dirty="0">
                <a:solidFill>
                  <a:schemeClr val="tx1"/>
                </a:solidFill>
                <a:latin typeface="Helvetica" pitchFamily="34" charset="0"/>
              </a:rPr>
              <a:t>Do you think a university education can change a person’s life? In what way and why?</a:t>
            </a:r>
            <a:endParaRPr lang="en-US" altLang="zh-CN" sz="2600" dirty="0">
              <a:solidFill>
                <a:srgbClr val="1C1C1C"/>
              </a:solidFill>
              <a:latin typeface="Helvetica" pitchFamily="34" charset="0"/>
            </a:endParaRPr>
          </a:p>
        </p:txBody>
      </p:sp>
      <p:sp>
        <p:nvSpPr>
          <p:cNvPr id="16" name="Text Box 18"/>
          <p:cNvSpPr txBox="1">
            <a:spLocks noChangeArrowheads="1"/>
          </p:cNvSpPr>
          <p:nvPr/>
        </p:nvSpPr>
        <p:spPr bwMode="auto">
          <a:xfrm>
            <a:off x="785786" y="2643182"/>
            <a:ext cx="7429552"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357188" indent="-357188" eaLnBrk="1" hangingPunct="1">
              <a:buAutoNum type="arabicPlain" startAt="2"/>
            </a:pPr>
            <a:r>
              <a:rPr lang="en-US" altLang="zh-CN" sz="2600" b="0" dirty="0">
                <a:solidFill>
                  <a:schemeClr val="tx1"/>
                </a:solidFill>
                <a:latin typeface="Helvetica" pitchFamily="34" charset="0"/>
              </a:rPr>
              <a:t>How do you think of those successful people such as Bill Gates who dropped out of university?</a:t>
            </a:r>
          </a:p>
        </p:txBody>
      </p:sp>
      <p:sp>
        <p:nvSpPr>
          <p:cNvPr id="17" name="Text Box 18"/>
          <p:cNvSpPr txBox="1">
            <a:spLocks noChangeArrowheads="1"/>
          </p:cNvSpPr>
          <p:nvPr/>
        </p:nvSpPr>
        <p:spPr bwMode="auto">
          <a:xfrm>
            <a:off x="785786" y="4071942"/>
            <a:ext cx="7429552" cy="92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357188" indent="-357188" algn="just" eaLnBrk="1" hangingPunct="1">
              <a:buAutoNum type="arabicPlain" startAt="3"/>
            </a:pPr>
            <a:r>
              <a:rPr lang="en-US" altLang="zh-CN" sz="2600" b="0" dirty="0">
                <a:solidFill>
                  <a:schemeClr val="tx1"/>
                </a:solidFill>
                <a:latin typeface="Helvetica" pitchFamily="34" charset="0"/>
              </a:rPr>
              <a:t>What are you going to do at university in order to sample widely and challenge yourself?</a:t>
            </a:r>
          </a:p>
        </p:txBody>
      </p:sp>
      <p:sp>
        <p:nvSpPr>
          <p:cNvPr id="26" name="TextBox 25"/>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rgbClr val="F79646">
                    <a:lumMod val="75000"/>
                  </a:srgbClr>
                </a:solidFill>
              </a:rPr>
              <a:t>Theme exploration</a:t>
            </a:r>
          </a:p>
        </p:txBody>
      </p:sp>
      <p:pic>
        <p:nvPicPr>
          <p:cNvPr id="27" name="图片 26" descr="图片3.png"/>
          <p:cNvPicPr>
            <a:picLocks noChangeAspect="1"/>
          </p:cNvPicPr>
          <p:nvPr/>
        </p:nvPicPr>
        <p:blipFill>
          <a:blip r:embed="rId2" cstate="print"/>
          <a:stretch>
            <a:fillRect/>
          </a:stretch>
        </p:blipFill>
        <p:spPr>
          <a:xfrm>
            <a:off x="-11548" y="-21256"/>
            <a:ext cx="3297664" cy="1164240"/>
          </a:xfrm>
          <a:prstGeom prst="rect">
            <a:avLst/>
          </a:prstGeom>
        </p:spPr>
      </p:pic>
      <p:pic>
        <p:nvPicPr>
          <p:cNvPr id="23"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79469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a:spLocks noChangeArrowheads="1"/>
          </p:cNvSpPr>
          <p:nvPr/>
        </p:nvSpPr>
        <p:spPr bwMode="auto">
          <a:xfrm>
            <a:off x="285720" y="2695482"/>
            <a:ext cx="8334375" cy="3490186"/>
          </a:xfrm>
          <a:prstGeom prst="rect">
            <a:avLst/>
          </a:prstGeom>
          <a:noFill/>
          <a:ln w="9525">
            <a:noFill/>
            <a:miter lim="800000"/>
            <a:headEnd/>
            <a:tailEnd/>
          </a:ln>
        </p:spPr>
        <p:txBody>
          <a:bodyPr wrap="square">
            <a:spAutoFit/>
          </a:bodyPr>
          <a:lstStyle/>
          <a:p>
            <a:pPr marL="514350" indent="-514350" algn="just">
              <a:lnSpc>
                <a:spcPct val="120000"/>
              </a:lnSpc>
              <a:defRPr/>
            </a:pPr>
            <a:r>
              <a:rPr lang="en-US" altLang="zh-CN" sz="2300" dirty="0">
                <a:latin typeface="Helvetica"/>
                <a:ea typeface="楷体_GB2312" pitchFamily="49" charset="-122"/>
              </a:rPr>
              <a:t>              Yes, absolutely. With a university education, </a:t>
            </a:r>
          </a:p>
          <a:p>
            <a:pPr marL="514350" indent="-514350" algn="just">
              <a:lnSpc>
                <a:spcPct val="120000"/>
              </a:lnSpc>
              <a:defRPr/>
            </a:pPr>
            <a:r>
              <a:rPr lang="en-US" altLang="zh-CN" sz="2300" dirty="0">
                <a:latin typeface="Helvetica"/>
                <a:ea typeface="楷体_GB2312" pitchFamily="49" charset="-122"/>
              </a:rPr>
              <a:t>      a person will have </a:t>
            </a:r>
            <a:r>
              <a:rPr lang="en-US" altLang="zh-CN" sz="2300" u="sng" dirty="0">
                <a:latin typeface="Helvetica"/>
                <a:ea typeface="楷体_GB2312" pitchFamily="49" charset="-122"/>
              </a:rPr>
              <a:t>more freedom</a:t>
            </a:r>
            <a:r>
              <a:rPr lang="en-US" altLang="zh-CN" sz="2300" dirty="0">
                <a:latin typeface="Helvetica"/>
                <a:ea typeface="楷体_GB2312" pitchFamily="49" charset="-122"/>
              </a:rPr>
              <a:t> and therefore </a:t>
            </a:r>
            <a:r>
              <a:rPr lang="en-US" altLang="zh-CN" sz="2300" u="sng" dirty="0">
                <a:latin typeface="Helvetica"/>
                <a:ea typeface="楷体_GB2312" pitchFamily="49" charset="-122"/>
              </a:rPr>
              <a:t>more choices</a:t>
            </a:r>
            <a:r>
              <a:rPr lang="en-US" altLang="zh-CN" sz="2300" dirty="0">
                <a:latin typeface="Helvetica"/>
                <a:ea typeface="楷体_GB2312" pitchFamily="49" charset="-122"/>
              </a:rPr>
              <a:t>. This education experience provides </a:t>
            </a:r>
            <a:r>
              <a:rPr lang="en-US" altLang="zh-CN" sz="2300" u="sng" dirty="0">
                <a:latin typeface="Helvetica"/>
                <a:ea typeface="楷体_GB2312" pitchFamily="49" charset="-122"/>
              </a:rPr>
              <a:t>unlimited potentials</a:t>
            </a:r>
            <a:r>
              <a:rPr lang="en-US" altLang="zh-CN" sz="2300" dirty="0">
                <a:latin typeface="Helvetica"/>
                <a:ea typeface="楷体_GB2312" pitchFamily="49" charset="-122"/>
              </a:rPr>
              <a:t>. Moreover, a university education   provides the </a:t>
            </a:r>
            <a:r>
              <a:rPr lang="en-US" altLang="zh-CN" sz="2300" u="sng" dirty="0">
                <a:latin typeface="Helvetica"/>
                <a:ea typeface="楷体_GB2312" pitchFamily="49" charset="-122"/>
              </a:rPr>
              <a:t>means for one to succeed</a:t>
            </a:r>
            <a:r>
              <a:rPr lang="en-US" altLang="zh-CN" sz="2300" dirty="0">
                <a:latin typeface="Helvetica"/>
                <a:ea typeface="楷体_GB2312" pitchFamily="49" charset="-122"/>
              </a:rPr>
              <a:t>. Not only will a person </a:t>
            </a:r>
            <a:r>
              <a:rPr lang="en-US" altLang="zh-CN" sz="2300" u="sng" dirty="0">
                <a:latin typeface="Helvetica"/>
                <a:ea typeface="楷体_GB2312" pitchFamily="49" charset="-122"/>
              </a:rPr>
              <a:t>obtain knowledge and skills essential for career development</a:t>
            </a:r>
            <a:r>
              <a:rPr lang="en-US" altLang="zh-CN" sz="2300" dirty="0">
                <a:latin typeface="Helvetica"/>
                <a:ea typeface="楷体_GB2312" pitchFamily="49" charset="-122"/>
              </a:rPr>
              <a:t>, but he will also </a:t>
            </a:r>
            <a:r>
              <a:rPr lang="en-US" altLang="zh-CN" sz="2300" u="sng" dirty="0">
                <a:latin typeface="Helvetica"/>
                <a:ea typeface="楷体_GB2312" pitchFamily="49" charset="-122"/>
              </a:rPr>
              <a:t>develop an independent mind and be able to make right decisions on his own</a:t>
            </a:r>
            <a:r>
              <a:rPr lang="en-US" altLang="zh-CN" sz="2300" dirty="0">
                <a:latin typeface="Helvetica"/>
                <a:ea typeface="楷体_GB2312" pitchFamily="49" charset="-122"/>
              </a:rPr>
              <a:t>.</a:t>
            </a:r>
            <a:endParaRPr lang="zh-CN" altLang="en-US" sz="2300" dirty="0">
              <a:latin typeface="Helvetica"/>
              <a:ea typeface="楷体_GB2312" pitchFamily="49" charset="-122"/>
            </a:endParaRPr>
          </a:p>
        </p:txBody>
      </p:sp>
      <p:sp>
        <p:nvSpPr>
          <p:cNvPr id="9" name="圆角矩形 8"/>
          <p:cNvSpPr/>
          <p:nvPr/>
        </p:nvSpPr>
        <p:spPr>
          <a:xfrm>
            <a:off x="428596" y="2500306"/>
            <a:ext cx="8334828" cy="4139651"/>
          </a:xfrm>
          <a:prstGeom prst="roundRect">
            <a:avLst>
              <a:gd name="adj" fmla="val 21876"/>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1071538" y="1334990"/>
            <a:ext cx="7691886" cy="2308324"/>
          </a:xfrm>
          <a:prstGeom prst="rect">
            <a:avLst/>
          </a:prstGeom>
          <a:noFill/>
          <a:ln w="9525">
            <a:noFill/>
            <a:miter lim="800000"/>
            <a:headEnd/>
            <a:tailEnd/>
          </a:ln>
        </p:spPr>
        <p:txBody>
          <a:bodyPr wrap="square">
            <a:spAutoFit/>
          </a:bodyPr>
          <a:lstStyle/>
          <a:p>
            <a:pPr marL="457200" indent="-457200" algn="just">
              <a:buAutoNum type="arabicPeriod"/>
            </a:pPr>
            <a:r>
              <a:rPr lang="en-US" altLang="zh-CN" sz="2400" dirty="0">
                <a:latin typeface="Helvetica"/>
                <a:ea typeface="楷体_GB2312" pitchFamily="49" charset="-122"/>
              </a:rPr>
              <a:t>Do you think a university education can change a person’s life? In what way and why?</a:t>
            </a:r>
          </a:p>
          <a:p>
            <a:pPr marL="120650" indent="-120650" algn="just"/>
            <a:endParaRPr lang="zh-CN" altLang="en-US" sz="2400" dirty="0">
              <a:latin typeface="Helvetica"/>
              <a:ea typeface="楷体_GB2312" pitchFamily="49" charset="-122"/>
            </a:endParaRPr>
          </a:p>
          <a:p>
            <a:pPr marL="120650" indent="-120650" algn="just"/>
            <a:endParaRPr lang="en-US" altLang="zh-CN" sz="2400" dirty="0">
              <a:solidFill>
                <a:srgbClr val="1C1C1C"/>
              </a:solidFill>
            </a:endParaRPr>
          </a:p>
          <a:p>
            <a:pPr marL="120650" indent="-120650" algn="just"/>
            <a:endParaRPr lang="en-US" altLang="zh-CN" sz="2400" dirty="0">
              <a:latin typeface="Helvetica"/>
              <a:ea typeface="楷体_GB2312" pitchFamily="49" charset="-122"/>
            </a:endParaRPr>
          </a:p>
          <a:p>
            <a:pPr marL="120650" indent="-120650" algn="just"/>
            <a:endParaRPr lang="en-US" altLang="zh-CN" sz="2400" dirty="0">
              <a:solidFill>
                <a:srgbClr val="1C1C1C"/>
              </a:solidFill>
            </a:endParaRPr>
          </a:p>
        </p:txBody>
      </p:sp>
      <p:pic>
        <p:nvPicPr>
          <p:cNvPr id="13"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720" y="2063698"/>
            <a:ext cx="1067915"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448904" y="2431869"/>
            <a:ext cx="784586"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6" name="TextBox 15"/>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rgbClr val="F79646">
                    <a:lumMod val="75000"/>
                  </a:srgbClr>
                </a:solidFill>
              </a:rPr>
              <a:t>Theme exploration</a:t>
            </a:r>
          </a:p>
        </p:txBody>
      </p:sp>
      <p:pic>
        <p:nvPicPr>
          <p:cNvPr id="15" name="图片 14" descr="图片3.png"/>
          <p:cNvPicPr>
            <a:picLocks noChangeAspect="1"/>
          </p:cNvPicPr>
          <p:nvPr/>
        </p:nvPicPr>
        <p:blipFill>
          <a:blip r:embed="rId3" cstate="print"/>
          <a:stretch>
            <a:fillRect/>
          </a:stretch>
        </p:blipFill>
        <p:spPr>
          <a:xfrm>
            <a:off x="-11548" y="-21256"/>
            <a:ext cx="3297664" cy="1164240"/>
          </a:xfrm>
          <a:prstGeom prst="rect">
            <a:avLst/>
          </a:prstGeom>
        </p:spPr>
      </p:pic>
      <p:pic>
        <p:nvPicPr>
          <p:cNvPr id="1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628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434939" y="2425918"/>
            <a:ext cx="8399923" cy="4200475"/>
          </a:xfrm>
          <a:prstGeom prst="roundRect">
            <a:avLst>
              <a:gd name="adj" fmla="val 17832"/>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0" name="TextBox 19">
            <a:hlinkClick r:id="rId2" action="ppaction://hlinksldjump"/>
          </p:cNvPr>
          <p:cNvSpPr txBox="1"/>
          <p:nvPr/>
        </p:nvSpPr>
        <p:spPr>
          <a:xfrm>
            <a:off x="268288" y="1826916"/>
            <a:ext cx="1359693" cy="46166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 \\</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714348" y="1299977"/>
            <a:ext cx="7685368" cy="830997"/>
          </a:xfrm>
          <a:prstGeom prst="rect">
            <a:avLst/>
          </a:prstGeom>
          <a:noFill/>
          <a:ln w="9525">
            <a:noFill/>
            <a:miter lim="800000"/>
            <a:headEnd/>
            <a:tailEnd/>
          </a:ln>
        </p:spPr>
        <p:txBody>
          <a:bodyPr wrap="square">
            <a:spAutoFit/>
          </a:bodyPr>
          <a:lstStyle/>
          <a:p>
            <a:pPr marL="357188" indent="-357188" algn="just"/>
            <a:r>
              <a:rPr lang="en-US" altLang="zh-CN" sz="2400" dirty="0">
                <a:latin typeface="Helvetica"/>
                <a:ea typeface="楷体_GB2312" pitchFamily="49" charset="-122"/>
              </a:rPr>
              <a:t>2. What do you think of those successful people such as Bill Gates who dropped out of university? </a:t>
            </a:r>
            <a:endParaRPr lang="en-US" altLang="zh-CN" sz="2400" dirty="0">
              <a:solidFill>
                <a:srgbClr val="1C1C1C"/>
              </a:solidFill>
            </a:endParaRPr>
          </a:p>
        </p:txBody>
      </p:sp>
      <p:pic>
        <p:nvPicPr>
          <p:cNvPr id="13"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1756" y="2057748"/>
            <a:ext cx="1067915"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434940" y="2425919"/>
            <a:ext cx="784586"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7" name="TextBox 16"/>
          <p:cNvSpPr txBox="1"/>
          <p:nvPr/>
        </p:nvSpPr>
        <p:spPr>
          <a:xfrm>
            <a:off x="601234" y="2545256"/>
            <a:ext cx="8399922" cy="3884140"/>
          </a:xfrm>
          <a:prstGeom prst="rect">
            <a:avLst/>
          </a:prstGeom>
          <a:noFill/>
        </p:spPr>
        <p:txBody>
          <a:bodyPr wrap="square" rtlCol="0">
            <a:spAutoFit/>
          </a:bodyPr>
          <a:lstStyle/>
          <a:p>
            <a:pPr>
              <a:lnSpc>
                <a:spcPct val="110000"/>
              </a:lnSpc>
            </a:pPr>
            <a:r>
              <a:rPr lang="en-US" altLang="zh-CN" sz="2400" dirty="0">
                <a:latin typeface="Helvetica"/>
                <a:ea typeface="楷体_GB2312" pitchFamily="49" charset="-122"/>
              </a:rPr>
              <a:t>         </a:t>
            </a:r>
            <a:r>
              <a:rPr lang="en-US" altLang="zh-CN" sz="2200" dirty="0">
                <a:latin typeface="Helvetica"/>
                <a:ea typeface="楷体_GB2312" pitchFamily="49" charset="-122"/>
              </a:rPr>
              <a:t>I admire those who  drop out of university and yet have made fame for themselves by achieving big goals. Some people use those successful college drop outs as counterexamples to show their belief that a person can succeed even without a university education. </a:t>
            </a:r>
            <a:r>
              <a:rPr lang="en-US" altLang="zh-CN" sz="2200" u="sng" dirty="0">
                <a:latin typeface="Helvetica"/>
                <a:ea typeface="楷体_GB2312" pitchFamily="49" charset="-122"/>
              </a:rPr>
              <a:t>Chances are that </a:t>
            </a:r>
            <a:r>
              <a:rPr lang="en-US" altLang="zh-CN" sz="2200" dirty="0">
                <a:latin typeface="Helvetica"/>
                <a:ea typeface="楷体_GB2312" pitchFamily="49" charset="-122"/>
              </a:rPr>
              <a:t>most people do not </a:t>
            </a:r>
            <a:r>
              <a:rPr lang="en-US" altLang="zh-CN" sz="2200" u="sng" dirty="0">
                <a:latin typeface="Helvetica"/>
                <a:ea typeface="楷体_GB2312" pitchFamily="49" charset="-122"/>
              </a:rPr>
              <a:t>have the same mind, talent, determination, or opportunities</a:t>
            </a:r>
            <a:r>
              <a:rPr lang="en-US" altLang="zh-CN" sz="2200" dirty="0">
                <a:latin typeface="Helvetica"/>
                <a:ea typeface="楷体_GB2312" pitchFamily="49" charset="-122"/>
              </a:rPr>
              <a:t> as Bill Gates, Steve Jobs, and Mark </a:t>
            </a:r>
            <a:r>
              <a:rPr lang="en-US" altLang="zh-CN" sz="2200" dirty="0" err="1">
                <a:latin typeface="Helvetica"/>
                <a:ea typeface="楷体_GB2312" pitchFamily="49" charset="-122"/>
              </a:rPr>
              <a:t>Zuckerberg</a:t>
            </a:r>
            <a:r>
              <a:rPr lang="en-US" altLang="zh-CN" sz="2200" dirty="0">
                <a:latin typeface="Helvetica"/>
                <a:ea typeface="楷体_GB2312" pitchFamily="49" charset="-122"/>
              </a:rPr>
              <a:t> did; therefore, they might not be able to </a:t>
            </a:r>
            <a:r>
              <a:rPr lang="en-US" altLang="zh-CN" sz="2200" u="sng" dirty="0">
                <a:latin typeface="Helvetica"/>
                <a:ea typeface="楷体_GB2312" pitchFamily="49" charset="-122"/>
              </a:rPr>
              <a:t>achieve success without having a university education</a:t>
            </a:r>
            <a:r>
              <a:rPr lang="en-US" altLang="zh-CN" sz="2200" dirty="0">
                <a:latin typeface="Helvetica"/>
                <a:ea typeface="楷体_GB2312" pitchFamily="49" charset="-122"/>
              </a:rPr>
              <a:t>. In fact, a university education </a:t>
            </a:r>
            <a:r>
              <a:rPr lang="en-US" altLang="zh-CN" sz="2200" u="sng" dirty="0">
                <a:latin typeface="Helvetica"/>
                <a:ea typeface="楷体_GB2312" pitchFamily="49" charset="-122"/>
              </a:rPr>
              <a:t>equip themselves with</a:t>
            </a:r>
            <a:r>
              <a:rPr lang="en-US" altLang="zh-CN" sz="2200" dirty="0">
                <a:latin typeface="Helvetica"/>
                <a:ea typeface="楷体_GB2312" pitchFamily="49" charset="-122"/>
              </a:rPr>
              <a:t> the necessary knowledge and skills which help them to succeed</a:t>
            </a:r>
            <a:r>
              <a:rPr lang="en-US" altLang="zh-CN" sz="2400" dirty="0">
                <a:latin typeface="Helvetica"/>
                <a:ea typeface="楷体_GB2312" pitchFamily="49" charset="-122"/>
              </a:rPr>
              <a:t>.</a:t>
            </a:r>
            <a:endParaRPr lang="zh-CN" altLang="en-US" sz="2400" dirty="0">
              <a:latin typeface="Helvetica"/>
              <a:ea typeface="楷体_GB2312" pitchFamily="49" charset="-122"/>
            </a:endParaRPr>
          </a:p>
        </p:txBody>
      </p:sp>
      <p:sp>
        <p:nvSpPr>
          <p:cNvPr id="19" name="TextBox 18"/>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rgbClr val="F79646">
                    <a:lumMod val="75000"/>
                  </a:srgbClr>
                </a:solidFill>
              </a:rPr>
              <a:t>Theme exploration</a:t>
            </a:r>
          </a:p>
        </p:txBody>
      </p:sp>
      <p:pic>
        <p:nvPicPr>
          <p:cNvPr id="15" name="图片 14" descr="图片3.png"/>
          <p:cNvPicPr>
            <a:picLocks noChangeAspect="1"/>
          </p:cNvPicPr>
          <p:nvPr/>
        </p:nvPicPr>
        <p:blipFill>
          <a:blip r:embed="rId4" cstate="print"/>
          <a:stretch>
            <a:fillRect/>
          </a:stretch>
        </p:blipFill>
        <p:spPr>
          <a:xfrm>
            <a:off x="-11548" y="-21256"/>
            <a:ext cx="3297664" cy="1164240"/>
          </a:xfrm>
          <a:prstGeom prst="rect">
            <a:avLst/>
          </a:prstGeom>
        </p:spPr>
      </p:pic>
      <p:pic>
        <p:nvPicPr>
          <p:cNvPr id="18"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122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a:spLocks noChangeArrowheads="1"/>
          </p:cNvSpPr>
          <p:nvPr/>
        </p:nvSpPr>
        <p:spPr bwMode="auto">
          <a:xfrm>
            <a:off x="836665" y="2476585"/>
            <a:ext cx="7521549" cy="3717171"/>
          </a:xfrm>
          <a:prstGeom prst="rect">
            <a:avLst/>
          </a:prstGeom>
          <a:noFill/>
          <a:ln w="9525">
            <a:noFill/>
            <a:miter lim="800000"/>
            <a:headEnd/>
            <a:tailEnd/>
          </a:ln>
        </p:spPr>
        <p:txBody>
          <a:bodyPr wrap="square">
            <a:spAutoFit/>
          </a:bodyPr>
          <a:lstStyle/>
          <a:p>
            <a:pPr algn="just">
              <a:lnSpc>
                <a:spcPct val="110000"/>
              </a:lnSpc>
              <a:defRPr/>
            </a:pPr>
            <a:r>
              <a:rPr lang="en-US" altLang="zh-CN" sz="2400" dirty="0">
                <a:latin typeface="Helvetica"/>
                <a:ea typeface="楷体_GB2312" pitchFamily="49" charset="-122"/>
              </a:rPr>
              <a:t>      To sample widely and challenge myself, I am going to </a:t>
            </a:r>
            <a:r>
              <a:rPr lang="en-US" altLang="zh-CN" sz="2400" u="sng" dirty="0">
                <a:latin typeface="Helvetica"/>
                <a:ea typeface="楷体_GB2312" pitchFamily="49" charset="-122"/>
              </a:rPr>
              <a:t>venture out of my comfort zone</a:t>
            </a:r>
            <a:r>
              <a:rPr lang="en-US" altLang="zh-CN" sz="2400" dirty="0">
                <a:latin typeface="Helvetica"/>
                <a:ea typeface="楷体_GB2312" pitchFamily="49" charset="-122"/>
              </a:rPr>
              <a:t> and do what I have not had the courage to do. For instance, I will </a:t>
            </a:r>
            <a:r>
              <a:rPr lang="en-US" altLang="zh-CN" sz="2400" u="sng" dirty="0">
                <a:latin typeface="Helvetica"/>
                <a:ea typeface="楷体_GB2312" pitchFamily="49" charset="-122"/>
              </a:rPr>
              <a:t>make friends with people from diverse backgrounds and cultures</a:t>
            </a:r>
            <a:r>
              <a:rPr lang="en-US" altLang="zh-CN" sz="2400" dirty="0">
                <a:latin typeface="Helvetica"/>
                <a:ea typeface="楷体_GB2312" pitchFamily="49" charset="-122"/>
              </a:rPr>
              <a:t>. I will take a swimming class and learn how to swim. I will attend unconventional lectures, join student clubs, and try all kinds of food. Most of all, I will do whatever it takes to make the </a:t>
            </a:r>
            <a:r>
              <a:rPr lang="en-US" altLang="zh-CN" sz="2400" u="sng" dirty="0">
                <a:latin typeface="Helvetica"/>
                <a:ea typeface="楷体_GB2312" pitchFamily="49" charset="-122"/>
              </a:rPr>
              <a:t>most of the four years and try to become a well-rounded graduate</a:t>
            </a:r>
            <a:r>
              <a:rPr lang="en-US" altLang="zh-CN" sz="2400" dirty="0">
                <a:latin typeface="Helvetica"/>
                <a:ea typeface="楷体_GB2312" pitchFamily="49" charset="-122"/>
              </a:rPr>
              <a:t>.</a:t>
            </a:r>
            <a:endParaRPr lang="zh-CN" altLang="en-US" sz="2400" dirty="0">
              <a:latin typeface="Helvetica"/>
              <a:ea typeface="楷体_GB2312" pitchFamily="49" charset="-122"/>
            </a:endParaRPr>
          </a:p>
        </p:txBody>
      </p:sp>
      <p:sp>
        <p:nvSpPr>
          <p:cNvPr id="9" name="圆角矩形 8"/>
          <p:cNvSpPr/>
          <p:nvPr/>
        </p:nvSpPr>
        <p:spPr>
          <a:xfrm>
            <a:off x="683567" y="2212580"/>
            <a:ext cx="7817523" cy="4216816"/>
          </a:xfrm>
          <a:prstGeom prst="roundRect">
            <a:avLst>
              <a:gd name="adj" fmla="val 20834"/>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1108967" y="1176655"/>
            <a:ext cx="7358114" cy="830997"/>
          </a:xfrm>
          <a:prstGeom prst="rect">
            <a:avLst/>
          </a:prstGeom>
          <a:noFill/>
          <a:ln w="9525">
            <a:noFill/>
            <a:miter lim="800000"/>
            <a:headEnd/>
            <a:tailEnd/>
          </a:ln>
        </p:spPr>
        <p:txBody>
          <a:bodyPr wrap="square">
            <a:spAutoFit/>
          </a:bodyPr>
          <a:lstStyle/>
          <a:p>
            <a:pPr marL="357188" indent="-357188" algn="just"/>
            <a:r>
              <a:rPr lang="en-US" altLang="zh-CN" sz="2400" dirty="0">
                <a:latin typeface="Helvetica"/>
                <a:ea typeface="楷体_GB2312" pitchFamily="49" charset="-122"/>
              </a:rPr>
              <a:t>3. What are you going to do at university in order to sample widely and challenge yourself?</a:t>
            </a:r>
            <a:endParaRPr lang="en-US" altLang="zh-CN" sz="2400" dirty="0">
              <a:solidFill>
                <a:srgbClr val="1C1C1C"/>
              </a:solidFill>
            </a:endParaRPr>
          </a:p>
        </p:txBody>
      </p:sp>
      <p:pic>
        <p:nvPicPr>
          <p:cNvPr id="13"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7158" y="1714488"/>
            <a:ext cx="1231878"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644142" y="2028758"/>
            <a:ext cx="784586"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6" name="TextBox 15"/>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rgbClr val="F79646">
                    <a:lumMod val="75000"/>
                  </a:srgbClr>
                </a:solidFill>
              </a:rPr>
              <a:t>Theme exploration</a:t>
            </a:r>
          </a:p>
        </p:txBody>
      </p:sp>
      <p:pic>
        <p:nvPicPr>
          <p:cNvPr id="15" name="图片 14" descr="图片3.png"/>
          <p:cNvPicPr>
            <a:picLocks noChangeAspect="1"/>
          </p:cNvPicPr>
          <p:nvPr/>
        </p:nvPicPr>
        <p:blipFill>
          <a:blip r:embed="rId3" cstate="print"/>
          <a:stretch>
            <a:fillRect/>
          </a:stretch>
        </p:blipFill>
        <p:spPr>
          <a:xfrm>
            <a:off x="-11548" y="-21256"/>
            <a:ext cx="3297664" cy="1164240"/>
          </a:xfrm>
          <a:prstGeom prst="rect">
            <a:avLst/>
          </a:prstGeom>
        </p:spPr>
      </p:pic>
      <p:pic>
        <p:nvPicPr>
          <p:cNvPr id="1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101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857224" y="2428868"/>
            <a:ext cx="7715304" cy="3286148"/>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nvGrpSpPr>
          <p:cNvPr id="10" name="组合 9"/>
          <p:cNvGrpSpPr/>
          <p:nvPr/>
        </p:nvGrpSpPr>
        <p:grpSpPr>
          <a:xfrm>
            <a:off x="571472" y="1957389"/>
            <a:ext cx="1218349" cy="971545"/>
            <a:chOff x="571472" y="1957389"/>
            <a:chExt cx="1218349" cy="971545"/>
          </a:xfrm>
        </p:grpSpPr>
        <p:pic>
          <p:nvPicPr>
            <p:cNvPr id="144389"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1472" y="1957389"/>
              <a:ext cx="1218349" cy="971545"/>
            </a:xfrm>
            <a:prstGeom prst="rect">
              <a:avLst/>
            </a:prstGeom>
            <a:noFill/>
            <a:ln w="9525">
              <a:noFill/>
              <a:miter lim="800000"/>
              <a:headEnd/>
              <a:tailEnd/>
            </a:ln>
          </p:spPr>
        </p:pic>
        <p:sp>
          <p:nvSpPr>
            <p:cNvPr id="17" name="TextBox 16">
              <a:hlinkClick r:id="rId4" action="ppaction://hlinksldjump"/>
            </p:cNvPr>
            <p:cNvSpPr txBox="1"/>
            <p:nvPr/>
          </p:nvSpPr>
          <p:spPr>
            <a:xfrm>
              <a:off x="714348" y="2181220"/>
              <a:ext cx="1073150" cy="461962"/>
            </a:xfrm>
            <a:prstGeom prst="rect">
              <a:avLst/>
            </a:prstGeom>
            <a:noFill/>
          </p:spPr>
          <p:txBody>
            <a:bodyPr>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grpSp>
      <p:sp>
        <p:nvSpPr>
          <p:cNvPr id="11" name="TextBox 10"/>
          <p:cNvSpPr txBox="1">
            <a:spLocks noChangeArrowheads="1"/>
          </p:cNvSpPr>
          <p:nvPr/>
        </p:nvSpPr>
        <p:spPr bwMode="auto">
          <a:xfrm>
            <a:off x="1000100" y="2428868"/>
            <a:ext cx="7423034" cy="3028521"/>
          </a:xfrm>
          <a:prstGeom prst="rect">
            <a:avLst/>
          </a:prstGeom>
          <a:noFill/>
          <a:ln w="9525">
            <a:noFill/>
            <a:miter lim="800000"/>
            <a:headEnd/>
            <a:tailEnd/>
          </a:ln>
        </p:spPr>
        <p:txBody>
          <a:bodyPr wrap="square">
            <a:spAutoFit/>
          </a:bodyPr>
          <a:lstStyle/>
          <a:p>
            <a:pPr>
              <a:lnSpc>
                <a:spcPct val="120000"/>
              </a:lnSpc>
              <a:defRPr/>
            </a:pPr>
            <a:endParaRPr lang="en-US" altLang="zh-CN" sz="2400" dirty="0">
              <a:latin typeface="Helvetica"/>
              <a:ea typeface="Cambria Math" pitchFamily="18" charset="0"/>
              <a:cs typeface="Arial" charset="0"/>
            </a:endParaRPr>
          </a:p>
          <a:p>
            <a:pPr marL="342900" indent="-342900">
              <a:lnSpc>
                <a:spcPct val="120000"/>
              </a:lnSpc>
              <a:buFont typeface="Arial" pitchFamily="34" charset="0"/>
              <a:buChar char="•"/>
              <a:defRPr/>
            </a:pPr>
            <a:r>
              <a:rPr lang="en-US" altLang="zh-CN" sz="2400" dirty="0">
                <a:latin typeface="Helvetica"/>
                <a:ea typeface="Cambria Math" pitchFamily="18" charset="0"/>
                <a:cs typeface="Arial" charset="0"/>
              </a:rPr>
              <a:t>To acquire more knowledge in different aspects</a:t>
            </a:r>
            <a:endParaRPr lang="zh-CN" altLang="en-US" sz="2400" dirty="0">
              <a:latin typeface="Helvetica"/>
              <a:ea typeface="Cambria Math" pitchFamily="18" charset="0"/>
              <a:cs typeface="Arial" charset="0"/>
            </a:endParaRPr>
          </a:p>
          <a:p>
            <a:pPr marL="342900" indent="-342900">
              <a:lnSpc>
                <a:spcPct val="120000"/>
              </a:lnSpc>
              <a:buFont typeface="Arial" pitchFamily="34" charset="0"/>
              <a:buChar char="•"/>
              <a:defRPr/>
            </a:pPr>
            <a:r>
              <a:rPr lang="en-US" altLang="zh-CN" sz="2400" dirty="0">
                <a:latin typeface="Helvetica"/>
                <a:ea typeface="Cambria Math" pitchFamily="18" charset="0"/>
                <a:cs typeface="Arial" charset="0"/>
              </a:rPr>
              <a:t>To broaden my horizon and enrich my mind</a:t>
            </a:r>
            <a:endParaRPr lang="zh-CN" altLang="en-US" sz="2400" dirty="0">
              <a:latin typeface="Helvetica"/>
              <a:ea typeface="Cambria Math" pitchFamily="18" charset="0"/>
              <a:cs typeface="Arial" charset="0"/>
            </a:endParaRPr>
          </a:p>
          <a:p>
            <a:pPr marL="342900" indent="-342900">
              <a:lnSpc>
                <a:spcPct val="120000"/>
              </a:lnSpc>
              <a:buFont typeface="Arial" pitchFamily="34" charset="0"/>
              <a:buChar char="•"/>
              <a:defRPr/>
            </a:pPr>
            <a:r>
              <a:rPr lang="en-US" altLang="zh-CN" sz="2400" dirty="0">
                <a:latin typeface="Helvetica"/>
                <a:ea typeface="Cambria Math" pitchFamily="18" charset="0"/>
                <a:cs typeface="Arial" charset="0"/>
              </a:rPr>
              <a:t>To develop my creative(critical) thinking ability</a:t>
            </a:r>
            <a:endParaRPr lang="zh-CN" altLang="en-US" sz="2400" dirty="0">
              <a:latin typeface="Helvetica"/>
              <a:ea typeface="Cambria Math" pitchFamily="18" charset="0"/>
              <a:cs typeface="Arial" charset="0"/>
            </a:endParaRPr>
          </a:p>
          <a:p>
            <a:pPr marL="342900" indent="-342900">
              <a:lnSpc>
                <a:spcPct val="120000"/>
              </a:lnSpc>
              <a:buFont typeface="Arial" pitchFamily="34" charset="0"/>
              <a:buChar char="•"/>
              <a:defRPr/>
            </a:pPr>
            <a:r>
              <a:rPr lang="en-US" altLang="zh-CN" sz="2400" dirty="0">
                <a:latin typeface="Helvetica"/>
                <a:ea typeface="Cambria Math" pitchFamily="18" charset="0"/>
                <a:cs typeface="Arial" charset="0"/>
              </a:rPr>
              <a:t>To make more new friends</a:t>
            </a:r>
            <a:endParaRPr lang="zh-CN" altLang="en-US" sz="2400" dirty="0">
              <a:latin typeface="Helvetica"/>
              <a:ea typeface="Cambria Math" pitchFamily="18" charset="0"/>
              <a:cs typeface="Arial" charset="0"/>
            </a:endParaRPr>
          </a:p>
          <a:p>
            <a:pPr marL="342900" indent="-342900">
              <a:lnSpc>
                <a:spcPct val="120000"/>
              </a:lnSpc>
              <a:buFont typeface="Arial" pitchFamily="34" charset="0"/>
              <a:buChar char="•"/>
              <a:defRPr/>
            </a:pPr>
            <a:r>
              <a:rPr lang="en-US" altLang="zh-CN" sz="2400" dirty="0">
                <a:latin typeface="Helvetica"/>
                <a:ea typeface="Cambria Math" pitchFamily="18" charset="0"/>
                <a:cs typeface="Arial" charset="0"/>
              </a:rPr>
              <a:t>To participate in more social practice</a:t>
            </a:r>
            <a:endParaRPr lang="zh-CN" altLang="en-US" sz="2400" dirty="0">
              <a:latin typeface="Helvetica"/>
              <a:ea typeface="Cambria Math" pitchFamily="18" charset="0"/>
              <a:cs typeface="Arial" charset="0"/>
            </a:endParaRPr>
          </a:p>
          <a:p>
            <a:pPr>
              <a:spcAft>
                <a:spcPts val="1200"/>
              </a:spcAft>
              <a:buClr>
                <a:srgbClr val="0E9D80"/>
              </a:buClr>
            </a:pPr>
            <a:endParaRPr lang="en-US" altLang="zh-CN" sz="1800" dirty="0">
              <a:latin typeface="Helvetica"/>
            </a:endParaRPr>
          </a:p>
        </p:txBody>
      </p:sp>
      <p:sp>
        <p:nvSpPr>
          <p:cNvPr id="144401" name="TextBox 22"/>
          <p:cNvSpPr txBox="1">
            <a:spLocks noChangeArrowheads="1"/>
          </p:cNvSpPr>
          <p:nvPr/>
        </p:nvSpPr>
        <p:spPr bwMode="auto">
          <a:xfrm>
            <a:off x="785818" y="1477396"/>
            <a:ext cx="8072462" cy="451406"/>
          </a:xfrm>
          <a:prstGeom prst="rect">
            <a:avLst/>
          </a:prstGeom>
          <a:noFill/>
          <a:ln w="9525">
            <a:noFill/>
            <a:miter lim="800000"/>
            <a:headEnd/>
            <a:tailEnd/>
          </a:ln>
        </p:spPr>
        <p:txBody>
          <a:bodyPr wrap="square">
            <a:spAutoFit/>
          </a:bodyPr>
          <a:lstStyle/>
          <a:p>
            <a:pPr marL="514350" indent="-514350" eaLnBrk="0" hangingPunct="0">
              <a:lnSpc>
                <a:spcPts val="2800"/>
              </a:lnSpc>
            </a:pPr>
            <a:r>
              <a:rPr lang="en-US" altLang="zh-CN" sz="2400" dirty="0">
                <a:latin typeface="Helvetica"/>
                <a:ea typeface="Cambria Math" pitchFamily="18" charset="0"/>
                <a:cs typeface="Arial" charset="0"/>
              </a:rPr>
              <a:t>2. What are your expectations of your college life?</a:t>
            </a:r>
          </a:p>
        </p:txBody>
      </p:sp>
      <p:sp>
        <p:nvSpPr>
          <p:cNvPr id="13" name="矩形 12"/>
          <p:cNvSpPr/>
          <p:nvPr/>
        </p:nvSpPr>
        <p:spPr>
          <a:xfrm>
            <a:off x="3067911" y="427644"/>
            <a:ext cx="4075857" cy="572464"/>
          </a:xfrm>
          <a:prstGeom prst="rect">
            <a:avLst/>
          </a:prstGeom>
        </p:spPr>
        <p:txBody>
          <a:bodyPr wrap="square">
            <a:spAutoFit/>
          </a:bodyPr>
          <a:lstStyle/>
          <a:p>
            <a:pPr algn="just">
              <a:lnSpc>
                <a:spcPct val="130000"/>
              </a:lnSpc>
              <a:defRPr/>
            </a:pPr>
            <a:r>
              <a:rPr lang="en-US" altLang="zh-CN" sz="2400" b="1" dirty="0">
                <a:solidFill>
                  <a:srgbClr val="006600"/>
                </a:solidFill>
                <a:latin typeface="Helvetica"/>
                <a:ea typeface="Helvetica Neue"/>
                <a:cs typeface="Helvetica Neue"/>
              </a:rPr>
              <a:t>Short answer questions</a:t>
            </a:r>
            <a:endParaRPr lang="zh-CN" altLang="en-US" sz="2400" b="1" dirty="0">
              <a:solidFill>
                <a:srgbClr val="006600"/>
              </a:solidFill>
              <a:latin typeface="Helvetica"/>
              <a:ea typeface="Helvetica Neue"/>
              <a:cs typeface="Helvetica Neue"/>
            </a:endParaRPr>
          </a:p>
        </p:txBody>
      </p:sp>
      <p:pic>
        <p:nvPicPr>
          <p:cNvPr id="15" name="图片 14" descr="1.png"/>
          <p:cNvPicPr>
            <a:picLocks noChangeAspect="1"/>
          </p:cNvPicPr>
          <p:nvPr/>
        </p:nvPicPr>
        <p:blipFill>
          <a:blip r:embed="rId5" cstate="print"/>
          <a:stretch>
            <a:fillRect/>
          </a:stretch>
        </p:blipFill>
        <p:spPr>
          <a:xfrm>
            <a:off x="0" y="0"/>
            <a:ext cx="2803928" cy="1011852"/>
          </a:xfrm>
          <a:prstGeom prst="rect">
            <a:avLst/>
          </a:prstGeom>
        </p:spPr>
      </p:pic>
      <p:pic>
        <p:nvPicPr>
          <p:cNvPr id="14"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756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8" name="组合 17"/>
          <p:cNvGrpSpPr/>
          <p:nvPr/>
        </p:nvGrpSpPr>
        <p:grpSpPr>
          <a:xfrm>
            <a:off x="-224786" y="1142984"/>
            <a:ext cx="4604716" cy="4735431"/>
            <a:chOff x="-224786" y="1142984"/>
            <a:chExt cx="4604716" cy="4735431"/>
          </a:xfrm>
        </p:grpSpPr>
        <p:pic>
          <p:nvPicPr>
            <p:cNvPr id="2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3" y="4726288"/>
              <a:ext cx="4379963"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18" y="3718177"/>
              <a:ext cx="4143053"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296" y="1142984"/>
              <a:ext cx="3633449"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4"/>
            <p:cNvSpPr>
              <a:spLocks noChangeArrowheads="1"/>
            </p:cNvSpPr>
            <p:nvPr/>
          </p:nvSpPr>
          <p:spPr bwMode="auto">
            <a:xfrm>
              <a:off x="-224786" y="1214422"/>
              <a:ext cx="4082406"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a:solidFill>
                    <a:srgbClr val="000000"/>
                  </a:solidFill>
                  <a:latin typeface="Helvetica" pitchFamily="34" charset="0"/>
                </a:rPr>
                <a:t>   Language application</a:t>
              </a:r>
            </a:p>
          </p:txBody>
        </p:sp>
        <p:pic>
          <p:nvPicPr>
            <p:cNvPr id="1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19" y="2714620"/>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a:hlinkClick r:id="rId6" action="ppaction://hlinksldjump"/>
            </p:cNvPr>
            <p:cNvSpPr txBox="1"/>
            <p:nvPr/>
          </p:nvSpPr>
          <p:spPr>
            <a:xfrm>
              <a:off x="200706" y="3214686"/>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32" name="TextBox 31">
              <a:hlinkClick r:id="rId7" action="ppaction://hlinksldjump"/>
            </p:cNvPr>
            <p:cNvSpPr txBox="1"/>
            <p:nvPr/>
          </p:nvSpPr>
          <p:spPr>
            <a:xfrm>
              <a:off x="207004" y="4157314"/>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Oral reproduction</a:t>
              </a:r>
            </a:p>
          </p:txBody>
        </p:sp>
        <p:sp>
          <p:nvSpPr>
            <p:cNvPr id="34" name="TextBox 33">
              <a:hlinkClick r:id="rId8" action="ppaction://hlinksldjump"/>
            </p:cNvPr>
            <p:cNvSpPr txBox="1"/>
            <p:nvPr/>
          </p:nvSpPr>
          <p:spPr>
            <a:xfrm>
              <a:off x="50057" y="5284129"/>
              <a:ext cx="3603687"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translation</a:t>
              </a:r>
            </a:p>
          </p:txBody>
        </p:sp>
      </p:grpSp>
      <p:grpSp>
        <p:nvGrpSpPr>
          <p:cNvPr id="25" name="组合 24"/>
          <p:cNvGrpSpPr/>
          <p:nvPr/>
        </p:nvGrpSpPr>
        <p:grpSpPr>
          <a:xfrm>
            <a:off x="0" y="0"/>
            <a:ext cx="9144000" cy="714356"/>
            <a:chOff x="0" y="0"/>
            <a:chExt cx="9144000" cy="714356"/>
          </a:xfrm>
        </p:grpSpPr>
        <p:sp>
          <p:nvSpPr>
            <p:cNvPr id="27"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28" name="TextBox 27"/>
            <p:cNvSpPr txBox="1"/>
            <p:nvPr/>
          </p:nvSpPr>
          <p:spPr>
            <a:xfrm>
              <a:off x="1571604" y="191136"/>
              <a:ext cx="7237879" cy="523220"/>
            </a:xfrm>
            <a:prstGeom prst="rect">
              <a:avLst/>
            </a:prstGeom>
            <a:noFill/>
          </p:spPr>
          <p:txBody>
            <a:bodyPr wrap="none" rtlCol="0">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800" dirty="0">
                  <a:effectLst>
                    <a:glow rad="101600">
                      <a:schemeClr val="tx1">
                        <a:alpha val="60000"/>
                      </a:schemeClr>
                    </a:glow>
                    <a:outerShdw blurRad="38100" dist="38100" dir="2700000" algn="tl">
                      <a:srgbClr val="000000">
                        <a:alpha val="43137"/>
                      </a:srgbClr>
                    </a:outerShdw>
                  </a:effectLst>
                </a:rPr>
                <a:t>Toward a brighter future for all</a:t>
              </a:r>
            </a:p>
          </p:txBody>
        </p:sp>
        <p:sp>
          <p:nvSpPr>
            <p:cNvPr id="29" name="TextBox 28"/>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a:latin typeface="Helvetica" pitchFamily="34" charset="0"/>
                  <a:cs typeface="Helvetica Neue"/>
                </a:rPr>
                <a:t>Section A </a:t>
              </a:r>
            </a:p>
          </p:txBody>
        </p:sp>
      </p:grpSp>
      <p:pic>
        <p:nvPicPr>
          <p:cNvPr id="24" name="Picture 4">
            <a:hlinkClick r:id="rId9" action="ppaction://hlinksldjump"/>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37448" y="6327758"/>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p:cNvPicPr>
            <a:picLocks noChangeAspect="1" noChangeArrowheads="1"/>
          </p:cNvPicPr>
          <p:nvPr/>
        </p:nvPicPr>
        <p:blipFill>
          <a:blip r:embed="rId11" cstate="print"/>
          <a:srcRect/>
          <a:stretch>
            <a:fillRect/>
          </a:stretch>
        </p:blipFill>
        <p:spPr bwMode="auto">
          <a:xfrm>
            <a:off x="4379930" y="2428868"/>
            <a:ext cx="4530535" cy="2783823"/>
          </a:xfrm>
          <a:prstGeom prst="rect">
            <a:avLst/>
          </a:prstGeom>
          <a:ln>
            <a:noFill/>
          </a:ln>
          <a:effectLst>
            <a:softEdge rad="112500"/>
          </a:effectLst>
        </p:spPr>
      </p:pic>
    </p:spTree>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571472" y="1916832"/>
            <a:ext cx="6449939" cy="1528624"/>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defRPr/>
            </a:pPr>
            <a:r>
              <a:rPr lang="en-US" altLang="zh-CN" sz="2600" dirty="0">
                <a:solidFill>
                  <a:srgbClr val="FF6600"/>
                </a:solidFill>
                <a:ea typeface="楷体_GB2312" pitchFamily="49" charset="-122"/>
                <a:cs typeface="+mn-cs"/>
              </a:rPr>
              <a:t>Parallelism</a:t>
            </a:r>
            <a:r>
              <a:rPr lang="zh-CN" altLang="en-US" sz="2600" dirty="0">
                <a:solidFill>
                  <a:srgbClr val="FF6600"/>
                </a:solidFill>
                <a:ea typeface="楷体_GB2312" pitchFamily="49" charset="-122"/>
                <a:cs typeface="+mn-cs"/>
              </a:rPr>
              <a:t>：</a:t>
            </a:r>
            <a:endParaRPr lang="en-US" altLang="zh-CN" sz="2600" dirty="0">
              <a:solidFill>
                <a:srgbClr val="FF6600"/>
              </a:solidFill>
              <a:ea typeface="楷体_GB2312" pitchFamily="49" charset="-122"/>
              <a:cs typeface="+mn-cs"/>
            </a:endParaRPr>
          </a:p>
          <a:p>
            <a:pPr algn="l"/>
            <a:r>
              <a:rPr lang="en-US" altLang="zh-CN" sz="2400" dirty="0"/>
              <a:t>By placing two or more ideas of equal value in the same grammatical form enables us to express these ideas clearly and emphatically.</a:t>
            </a:r>
          </a:p>
        </p:txBody>
      </p:sp>
      <p:sp>
        <p:nvSpPr>
          <p:cNvPr id="18" name="TextBox 17"/>
          <p:cNvSpPr txBox="1"/>
          <p:nvPr/>
        </p:nvSpPr>
        <p:spPr>
          <a:xfrm>
            <a:off x="571472" y="4214818"/>
            <a:ext cx="6521377" cy="1959511"/>
          </a:xfrm>
          <a:prstGeom prst="rect">
            <a:avLst/>
          </a:prstGeom>
          <a:noFill/>
        </p:spPr>
        <p:txBody>
          <a:bodyPr wrap="square" rtlCol="0">
            <a:spAutoFit/>
          </a:bodyPr>
          <a:lstStyle/>
          <a:p>
            <a:pPr algn="just">
              <a:defRPr/>
            </a:pPr>
            <a:r>
              <a:rPr lang="en-US" altLang="zh-CN" sz="2600" dirty="0">
                <a:solidFill>
                  <a:srgbClr val="FF6600"/>
                </a:solidFill>
                <a:latin typeface="Helvetica" pitchFamily="34" charset="0"/>
                <a:ea typeface="楷体_GB2312" pitchFamily="49" charset="-122"/>
              </a:rPr>
              <a:t>Example</a:t>
            </a:r>
            <a:r>
              <a:rPr lang="en-US" altLang="en-US" sz="2600" dirty="0">
                <a:solidFill>
                  <a:srgbClr val="FF6600"/>
                </a:solidFill>
                <a:latin typeface="Helvetica" pitchFamily="34" charset="0"/>
                <a:ea typeface="楷体_GB2312" pitchFamily="49" charset="-122"/>
              </a:rPr>
              <a:t>: </a:t>
            </a:r>
          </a:p>
          <a:p>
            <a:pPr algn="just">
              <a:lnSpc>
                <a:spcPts val="2800"/>
              </a:lnSpc>
              <a:defRPr/>
            </a:pPr>
            <a:r>
              <a:rPr lang="en-US" altLang="zh-CN" sz="2400" dirty="0">
                <a:latin typeface="Helvetica" pitchFamily="34" charset="0"/>
                <a:ea typeface="Cambria Math" pitchFamily="18" charset="0"/>
                <a:cs typeface="Arial" pitchFamily="34" charset="0"/>
              </a:rPr>
              <a:t>You may have cried tears of joy to be finally finished with high school; your parents may have cried tears of joy to be finally finished with doing your laundry!</a:t>
            </a:r>
          </a:p>
        </p:txBody>
      </p:sp>
      <p:sp>
        <p:nvSpPr>
          <p:cNvPr id="14" name="TextBox 13"/>
          <p:cNvSpPr txBox="1"/>
          <p:nvPr/>
        </p:nvSpPr>
        <p:spPr>
          <a:xfrm>
            <a:off x="3677916" y="620688"/>
            <a:ext cx="2694284" cy="461665"/>
          </a:xfrm>
          <a:prstGeom prst="rect">
            <a:avLst/>
          </a:prstGeom>
          <a:noFill/>
        </p:spPr>
        <p:txBody>
          <a:bodyPr wrap="square" rtlCol="0">
            <a:spAutoFit/>
          </a:bodyPr>
          <a:lstStyle/>
          <a:p>
            <a:r>
              <a:rPr lang="en-US" altLang="zh-CN" sz="2400" dirty="0">
                <a:solidFill>
                  <a:srgbClr val="FF6600"/>
                </a:solidFill>
                <a:latin typeface="Helvetica" pitchFamily="34" charset="0"/>
                <a:ea typeface="楷体_GB2312" pitchFamily="49" charset="-122"/>
              </a:rPr>
              <a:t>Sentence writing</a:t>
            </a:r>
            <a:endParaRPr lang="zh-CN" altLang="en-US" sz="2400" dirty="0">
              <a:solidFill>
                <a:srgbClr val="FF6600"/>
              </a:solidFill>
            </a:endParaRPr>
          </a:p>
        </p:txBody>
      </p:sp>
      <p:sp>
        <p:nvSpPr>
          <p:cNvPr id="2" name="下箭头 1"/>
          <p:cNvSpPr/>
          <p:nvPr/>
        </p:nvSpPr>
        <p:spPr>
          <a:xfrm>
            <a:off x="3776008" y="3851800"/>
            <a:ext cx="581678" cy="720208"/>
          </a:xfrm>
          <a:prstGeom prst="downArrow">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6600"/>
              </a:solidFill>
            </a:endParaRPr>
          </a:p>
        </p:txBody>
      </p:sp>
      <p:pic>
        <p:nvPicPr>
          <p:cNvPr id="12" name="图片 11" descr="图片4.png"/>
          <p:cNvPicPr>
            <a:picLocks noChangeAspect="1"/>
          </p:cNvPicPr>
          <p:nvPr/>
        </p:nvPicPr>
        <p:blipFill>
          <a:blip r:embed="rId4" cstate="print"/>
          <a:stretch>
            <a:fillRect/>
          </a:stretch>
        </p:blipFill>
        <p:spPr>
          <a:xfrm>
            <a:off x="0" y="38568"/>
            <a:ext cx="3163563" cy="1164240"/>
          </a:xfrm>
          <a:prstGeom prst="rect">
            <a:avLst/>
          </a:prstGeom>
        </p:spPr>
      </p:pic>
      <p:pic>
        <p:nvPicPr>
          <p:cNvPr id="8"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98" t="13989"/>
          <a:stretch/>
        </p:blipFill>
        <p:spPr bwMode="auto">
          <a:xfrm>
            <a:off x="859886" y="1685877"/>
            <a:ext cx="7709979" cy="518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5414350" y="1142984"/>
            <a:ext cx="2372360" cy="492443"/>
          </a:xfrm>
          <a:prstGeom prst="rect">
            <a:avLst/>
          </a:prstGeom>
          <a:noFill/>
          <a:ln>
            <a:solidFill>
              <a:srgbClr val="FF6600"/>
            </a:solidFill>
          </a:ln>
          <a:effectLst>
            <a:glow rad="63500">
              <a:schemeClr val="accent6">
                <a:satMod val="175000"/>
                <a:alpha val="40000"/>
              </a:schemeClr>
            </a:glow>
          </a:effectLst>
        </p:spPr>
        <p:txBody>
          <a:bodyPr wrap="square" rtlCol="0">
            <a:spAutoFit/>
          </a:bodyPr>
          <a:lstStyle>
            <a:defPPr>
              <a:defRPr lang="zh-CN"/>
            </a:defPPr>
            <a:lvl1pPr>
              <a:defRPr b="1">
                <a:latin typeface="Helvetica" pitchFamily="34" charset="0"/>
                <a:ea typeface="楷体_GB2312" pitchFamily="49" charset="-122"/>
              </a:defRPr>
            </a:lvl1pPr>
          </a:lstStyle>
          <a:p>
            <a:r>
              <a:rPr lang="en-US" altLang="zh-CN" sz="2600" dirty="0"/>
              <a:t>Appreciation</a:t>
            </a:r>
            <a:endParaRPr lang="zh-CN" altLang="en-US" sz="2600" dirty="0"/>
          </a:p>
        </p:txBody>
      </p:sp>
      <p:sp>
        <p:nvSpPr>
          <p:cNvPr id="12" name="Text Box 23"/>
          <p:cNvSpPr txBox="1">
            <a:spLocks noChangeArrowheads="1"/>
          </p:cNvSpPr>
          <p:nvPr/>
        </p:nvSpPr>
        <p:spPr bwMode="auto">
          <a:xfrm>
            <a:off x="1500166" y="2215116"/>
            <a:ext cx="6228184"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algn="just" eaLnBrk="1" hangingPunct="1">
              <a:lnSpc>
                <a:spcPct val="120000"/>
              </a:lnSpc>
            </a:pPr>
            <a:r>
              <a:rPr lang="en-US" altLang="zh-CN" sz="2000" dirty="0">
                <a:solidFill>
                  <a:schemeClr val="tx1"/>
                </a:solidFill>
                <a:latin typeface="Helvetica" pitchFamily="34" charset="0"/>
                <a:ea typeface="Cambria Math" pitchFamily="18" charset="0"/>
                <a:cs typeface="Arial" pitchFamily="34" charset="0"/>
              </a:rPr>
              <a:t>I have a dream that my four children will one day live in a nation where they will not be judged by the color of their skin but by the content of their character.</a:t>
            </a:r>
            <a:endParaRPr lang="zh-CN" altLang="en-US" sz="2000" dirty="0">
              <a:solidFill>
                <a:schemeClr val="tx1"/>
              </a:solidFill>
              <a:latin typeface="Helvetica" pitchFamily="34" charset="0"/>
              <a:ea typeface="Cambria Math" pitchFamily="18" charset="0"/>
              <a:cs typeface="Arial" pitchFamily="34" charset="0"/>
            </a:endParaRPr>
          </a:p>
          <a:p>
            <a:pPr algn="just" eaLnBrk="1" hangingPunct="1">
              <a:lnSpc>
                <a:spcPct val="120000"/>
              </a:lnSpc>
            </a:pPr>
            <a:r>
              <a:rPr lang="en-US" altLang="zh-CN" sz="2000" dirty="0">
                <a:solidFill>
                  <a:schemeClr val="tx1"/>
                </a:solidFill>
                <a:latin typeface="Helvetica" pitchFamily="34" charset="0"/>
                <a:ea typeface="Cambria Math" pitchFamily="18" charset="0"/>
                <a:cs typeface="Arial" pitchFamily="34" charset="0"/>
              </a:rPr>
              <a:t>I have a dream that one day every valley shall be exalted, every hill and mountain shall be made low, the rough places will be made plain, and the crooked places will be made straight, and the glory of the Lord shall be revealed, and flesh shall see it together.</a:t>
            </a:r>
            <a:endParaRPr lang="zh-CN" altLang="en-US" sz="2000" dirty="0">
              <a:solidFill>
                <a:schemeClr val="tx1"/>
              </a:solidFill>
              <a:latin typeface="Helvetica" pitchFamily="34" charset="0"/>
              <a:ea typeface="Cambria Math" pitchFamily="18" charset="0"/>
              <a:cs typeface="Arial" pitchFamily="34" charset="0"/>
            </a:endParaRPr>
          </a:p>
        </p:txBody>
      </p:sp>
      <p:pic>
        <p:nvPicPr>
          <p:cNvPr id="13"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98" t="13989" b="1186"/>
          <a:stretch/>
        </p:blipFill>
        <p:spPr bwMode="auto">
          <a:xfrm>
            <a:off x="857224" y="1744887"/>
            <a:ext cx="7709979" cy="511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23"/>
          <p:cNvSpPr txBox="1">
            <a:spLocks noChangeArrowheads="1"/>
          </p:cNvSpPr>
          <p:nvPr/>
        </p:nvSpPr>
        <p:spPr bwMode="auto">
          <a:xfrm>
            <a:off x="1377894" y="2441572"/>
            <a:ext cx="64088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a:lnSpc>
                <a:spcPct val="150000"/>
              </a:lnSpc>
              <a:defRPr/>
            </a:pPr>
            <a:r>
              <a:rPr lang="zh-CN" altLang="en-US" sz="2400" b="0" dirty="0">
                <a:solidFill>
                  <a:schemeClr val="tx1"/>
                </a:solidFill>
                <a:latin typeface="华文行楷" pitchFamily="2" charset="-122"/>
                <a:ea typeface="华文行楷" pitchFamily="2" charset="-122"/>
              </a:rPr>
              <a:t>        我梦想有一天，我的四个孩子将生活在 一个不是以皮肤的颜色，而是以品格的优劣作为评判标准的国家。</a:t>
            </a:r>
          </a:p>
          <a:p>
            <a:pPr>
              <a:lnSpc>
                <a:spcPct val="150000"/>
              </a:lnSpc>
              <a:defRPr/>
            </a:pPr>
            <a:r>
              <a:rPr lang="zh-CN" altLang="en-US" sz="2400" b="0" dirty="0">
                <a:solidFill>
                  <a:schemeClr val="tx1"/>
                </a:solidFill>
                <a:latin typeface="华文行楷" pitchFamily="2" charset="-122"/>
                <a:ea typeface="华文行楷" pitchFamily="2" charset="-122"/>
              </a:rPr>
              <a:t>        我梦想有一天，深谷弥合，高山夷平，歧路化坦途，曲径成通衢，上帝的光华再现，普天下生灵共谒。</a:t>
            </a:r>
          </a:p>
        </p:txBody>
      </p:sp>
      <p:sp>
        <p:nvSpPr>
          <p:cNvPr id="16" name="TextBox 15"/>
          <p:cNvSpPr txBox="1"/>
          <p:nvPr/>
        </p:nvSpPr>
        <p:spPr>
          <a:xfrm>
            <a:off x="3677916" y="620688"/>
            <a:ext cx="2694284" cy="461665"/>
          </a:xfrm>
          <a:prstGeom prst="rect">
            <a:avLst/>
          </a:prstGeom>
          <a:noFill/>
        </p:spPr>
        <p:txBody>
          <a:bodyPr wrap="square" rtlCol="0">
            <a:spAutoFit/>
          </a:bodyPr>
          <a:lstStyle/>
          <a:p>
            <a:r>
              <a:rPr lang="en-US" altLang="zh-CN" sz="2400" dirty="0">
                <a:solidFill>
                  <a:srgbClr val="FF6600"/>
                </a:solidFill>
                <a:latin typeface="Helvetica" pitchFamily="34" charset="0"/>
                <a:ea typeface="楷体_GB2312" pitchFamily="49" charset="-122"/>
              </a:rPr>
              <a:t>Sentence writing</a:t>
            </a:r>
            <a:endParaRPr lang="zh-CN" altLang="en-US" sz="2400" dirty="0">
              <a:solidFill>
                <a:srgbClr val="FF6600"/>
              </a:solidFill>
            </a:endParaRPr>
          </a:p>
        </p:txBody>
      </p:sp>
      <p:pic>
        <p:nvPicPr>
          <p:cNvPr id="17" name="图片 16" descr="图片4.png"/>
          <p:cNvPicPr>
            <a:picLocks noChangeAspect="1"/>
          </p:cNvPicPr>
          <p:nvPr/>
        </p:nvPicPr>
        <p:blipFill>
          <a:blip r:embed="rId4" cstate="print"/>
          <a:stretch>
            <a:fillRect/>
          </a:stretch>
        </p:blipFill>
        <p:spPr>
          <a:xfrm>
            <a:off x="0" y="38568"/>
            <a:ext cx="3163563" cy="1164240"/>
          </a:xfrm>
          <a:prstGeom prst="rect">
            <a:avLst/>
          </a:prstGeom>
        </p:spPr>
      </p:pic>
      <p:pic>
        <p:nvPicPr>
          <p:cNvPr id="10" name="图片 11" descr="u=2135434136,2842514633&amp;fm=23&amp;gp=0.jpg">
            <a:hlinkClick r:id="rId5" action="ppaction://hlinkfile"/>
          </p:cNvPr>
          <p:cNvPicPr>
            <a:picLocks noChangeAspect="1"/>
          </p:cNvPicPr>
          <p:nvPr/>
        </p:nvPicPr>
        <p:blipFill>
          <a:blip r:embed="rId6" cstate="print"/>
          <a:srcRect/>
          <a:stretch>
            <a:fillRect/>
          </a:stretch>
        </p:blipFill>
        <p:spPr bwMode="auto">
          <a:xfrm>
            <a:off x="8136477" y="1142984"/>
            <a:ext cx="433388" cy="433387"/>
          </a:xfrm>
          <a:prstGeom prst="rect">
            <a:avLst/>
          </a:prstGeom>
          <a:noFill/>
          <a:ln w="9525">
            <a:noFill/>
            <a:miter lim="800000"/>
            <a:headEnd/>
            <a:tailEnd/>
          </a:ln>
        </p:spPr>
      </p:pic>
      <p:pic>
        <p:nvPicPr>
          <p:cNvPr id="11"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992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767290" y="2231130"/>
            <a:ext cx="7448048" cy="1200329"/>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atinLnBrk="1">
              <a:spcBef>
                <a:spcPct val="50000"/>
              </a:spcBef>
              <a:defRPr/>
            </a:pPr>
            <a:endParaRPr lang="en-US" altLang="zh-CN" sz="2400" spc="50" dirty="0">
              <a:ln w="11430"/>
              <a:solidFill>
                <a:srgbClr val="C00000"/>
              </a:solidFill>
              <a:effectLst>
                <a:outerShdw blurRad="38100" dist="38100" dir="2700000" algn="tl">
                  <a:srgbClr val="000000">
                    <a:alpha val="43137"/>
                  </a:srgbClr>
                </a:outerShdw>
              </a:effectLst>
              <a:latin typeface="+mn-lt"/>
              <a:ea typeface="굴림" pitchFamily="34" charset="-127"/>
            </a:endParaRPr>
          </a:p>
          <a:p>
            <a:pPr latinLnBrk="1">
              <a:spcBef>
                <a:spcPct val="50000"/>
              </a:spcBef>
              <a:defRPr/>
            </a:pPr>
            <a:endParaRPr lang="zh-CN" altLang="en-US" sz="3200" spc="50" dirty="0">
              <a:ln w="11430"/>
              <a:solidFill>
                <a:srgbClr val="C00000"/>
              </a:solidFill>
              <a:effectLst>
                <a:outerShdw blurRad="38100" dist="38100" dir="2700000" algn="tl">
                  <a:srgbClr val="000000">
                    <a:alpha val="43137"/>
                  </a:srgbClr>
                </a:outerShdw>
              </a:effectLst>
              <a:latin typeface="+mn-lt"/>
              <a:ea typeface="굴림" pitchFamily="34" charset="-127"/>
            </a:endParaRPr>
          </a:p>
        </p:txBody>
      </p:sp>
      <p:sp>
        <p:nvSpPr>
          <p:cNvPr id="21" name="Text Box 50"/>
          <p:cNvSpPr txBox="1">
            <a:spLocks noChangeArrowheads="1"/>
          </p:cNvSpPr>
          <p:nvPr/>
        </p:nvSpPr>
        <p:spPr bwMode="auto">
          <a:xfrm>
            <a:off x="767290" y="2643182"/>
            <a:ext cx="7249536" cy="923330"/>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FF6600"/>
                </a:solidFill>
                <a:latin typeface="+mn-lt"/>
                <a:ea typeface="宋体" pitchFamily="2" charset="-122"/>
              </a:rPr>
              <a:t> </a:t>
            </a:r>
            <a:r>
              <a:rPr lang="en-US" sz="2400" b="1" dirty="0">
                <a:solidFill>
                  <a:srgbClr val="FF6600"/>
                </a:solidFill>
              </a:rPr>
              <a:t>how sorry I was, how unworthy I was, how I regretted it</a:t>
            </a:r>
          </a:p>
          <a:p>
            <a:pPr>
              <a:spcBef>
                <a:spcPct val="50000"/>
              </a:spcBef>
              <a:defRPr/>
            </a:pPr>
            <a:endParaRPr kumimoji="1" lang="en-US" altLang="zh-CN" sz="2400" b="1" dirty="0">
              <a:solidFill>
                <a:srgbClr val="FF6600"/>
              </a:solidFill>
              <a:latin typeface="+mn-lt"/>
              <a:ea typeface="宋体" pitchFamily="2" charset="-122"/>
            </a:endParaRPr>
          </a:p>
        </p:txBody>
      </p:sp>
      <p:sp>
        <p:nvSpPr>
          <p:cNvPr id="24" name="TextBox 23"/>
          <p:cNvSpPr txBox="1"/>
          <p:nvPr/>
        </p:nvSpPr>
        <p:spPr>
          <a:xfrm>
            <a:off x="5836082" y="1196118"/>
            <a:ext cx="1736314" cy="492443"/>
          </a:xfrm>
          <a:prstGeom prst="rect">
            <a:avLst/>
          </a:prstGeom>
          <a:noFill/>
          <a:ln>
            <a:solidFill>
              <a:srgbClr val="FF6600"/>
            </a:solidFill>
          </a:ln>
          <a:effectLst>
            <a:glow rad="63500">
              <a:schemeClr val="accent6">
                <a:satMod val="175000"/>
                <a:alpha val="40000"/>
              </a:schemeClr>
            </a:glow>
          </a:effectLst>
        </p:spPr>
        <p:txBody>
          <a:bodyPr wrap="square" rtlCol="0">
            <a:spAutoFit/>
          </a:bodyPr>
          <a:lstStyle/>
          <a:p>
            <a:r>
              <a:rPr lang="en-US" altLang="zh-CN" sz="2600" b="1" dirty="0">
                <a:latin typeface="Helvetica" pitchFamily="34" charset="0"/>
                <a:ea typeface="楷体_GB2312" pitchFamily="49" charset="-122"/>
              </a:rPr>
              <a:t>Practice</a:t>
            </a:r>
            <a:endParaRPr lang="zh-CN" altLang="en-US" sz="2600" b="1" dirty="0"/>
          </a:p>
        </p:txBody>
      </p:sp>
      <p:sp>
        <p:nvSpPr>
          <p:cNvPr id="25" name="Rectangle 1"/>
          <p:cNvSpPr>
            <a:spLocks noChangeArrowheads="1"/>
          </p:cNvSpPr>
          <p:nvPr/>
        </p:nvSpPr>
        <p:spPr bwMode="auto">
          <a:xfrm>
            <a:off x="490815" y="1785926"/>
            <a:ext cx="8215884" cy="1421928"/>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eaLnBrk="0" hangingPunct="0">
              <a:lnSpc>
                <a:spcPct val="120000"/>
              </a:lnSpc>
              <a:defRPr/>
            </a:pPr>
            <a:r>
              <a:rPr lang="en-US" altLang="zh-CN" sz="2400" i="1" dirty="0">
                <a:latin typeface="+mn-lt"/>
                <a:cs typeface="Times New Roman" pitchFamily="18" charset="0"/>
              </a:rPr>
              <a:t> </a:t>
            </a:r>
            <a:r>
              <a:rPr lang="en-US" altLang="zh-CN" sz="2400" dirty="0">
                <a:latin typeface="Helvetica" pitchFamily="34" charset="0"/>
                <a:ea typeface="Cambria Math" pitchFamily="18" charset="0"/>
                <a:cs typeface="Arial" pitchFamily="34" charset="0"/>
              </a:rPr>
              <a:t>If he did, I am sorry I never told him</a:t>
            </a:r>
            <a:r>
              <a:rPr lang="zh-CN" altLang="en-US" sz="2400" dirty="0">
                <a:latin typeface="华文行楷" pitchFamily="2" charset="-122"/>
                <a:ea typeface="华文行楷" pitchFamily="2" charset="-122"/>
                <a:cs typeface="Times New Roman" pitchFamily="18" charset="0"/>
              </a:rPr>
              <a:t>（我是多么对不起他，我是个多么不孝敬的儿子，我是多么后悔）</a:t>
            </a:r>
            <a:r>
              <a:rPr lang="en-US" altLang="zh-CN" sz="2400" dirty="0">
                <a:latin typeface="Helvetica"/>
                <a:cs typeface="Times New Roman" pitchFamily="18" charset="0"/>
              </a:rPr>
              <a:t>____________________________________________</a:t>
            </a:r>
            <a:r>
              <a:rPr lang="en-US" altLang="zh-CN" sz="2400" dirty="0">
                <a:latin typeface="+mn-lt"/>
                <a:cs typeface="Times New Roman" pitchFamily="18" charset="0"/>
              </a:rPr>
              <a:t>.</a:t>
            </a:r>
            <a:endParaRPr lang="en-US" altLang="zh-CN" sz="2400" dirty="0">
              <a:latin typeface="+mn-lt"/>
            </a:endParaRPr>
          </a:p>
        </p:txBody>
      </p:sp>
      <p:sp>
        <p:nvSpPr>
          <p:cNvPr id="26" name="Rectangle 2"/>
          <p:cNvSpPr>
            <a:spLocks noChangeArrowheads="1"/>
          </p:cNvSpPr>
          <p:nvPr/>
        </p:nvSpPr>
        <p:spPr bwMode="auto">
          <a:xfrm>
            <a:off x="686888" y="3571876"/>
            <a:ext cx="6885508" cy="2751522"/>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eaLnBrk="0" hangingPunct="0">
              <a:lnSpc>
                <a:spcPct val="120000"/>
              </a:lnSpc>
              <a:defRPr/>
            </a:pPr>
            <a:r>
              <a:rPr lang="en-US" altLang="zh-CN" sz="2400" dirty="0">
                <a:latin typeface="Helvetica" pitchFamily="34" charset="0"/>
                <a:ea typeface="Cambria Math" pitchFamily="18" charset="0"/>
                <a:cs typeface="Arial" pitchFamily="34" charset="0"/>
              </a:rPr>
              <a:t>I think of them </a:t>
            </a:r>
            <a:r>
              <a:rPr lang="en-US" altLang="zh-CN" sz="2400" dirty="0">
                <a:latin typeface="华文行楷" pitchFamily="2" charset="-122"/>
                <a:ea typeface="华文行楷" pitchFamily="2" charset="-122"/>
                <a:cs typeface="Times New Roman" pitchFamily="18" charset="0"/>
              </a:rPr>
              <a:t>(</a:t>
            </a:r>
            <a:r>
              <a:rPr lang="zh-CN" altLang="en-US" sz="2400" dirty="0">
                <a:latin typeface="华文行楷" pitchFamily="2" charset="-122"/>
                <a:ea typeface="华文行楷" pitchFamily="2" charset="-122"/>
                <a:cs typeface="Times New Roman" pitchFamily="18" charset="0"/>
              </a:rPr>
              <a:t>每当我因为一些琐事而怨天尤人的时候，每当我嫉妒别人运气比我好的时候，每当我没有一颗“好心”的时候</a:t>
            </a:r>
            <a:r>
              <a:rPr lang="en-US" altLang="zh-CN" sz="2400" dirty="0">
                <a:latin typeface="华文行楷" pitchFamily="2" charset="-122"/>
                <a:ea typeface="华文行楷" pitchFamily="2" charset="-122"/>
                <a:cs typeface="Times New Roman" pitchFamily="18" charset="0"/>
              </a:rPr>
              <a:t>)</a:t>
            </a:r>
            <a:r>
              <a:rPr lang="en-US" altLang="zh-CN" sz="2400" dirty="0">
                <a:latin typeface="+mn-lt"/>
                <a:cs typeface="Times New Roman" pitchFamily="18" charset="0"/>
              </a:rPr>
              <a:t> ____________________________________ ____________________________________ _______________________________.</a:t>
            </a:r>
            <a:endParaRPr lang="zh-CN" altLang="en-US" sz="2400" dirty="0">
              <a:latin typeface="+mn-lt"/>
            </a:endParaRPr>
          </a:p>
        </p:txBody>
      </p:sp>
      <p:sp>
        <p:nvSpPr>
          <p:cNvPr id="27" name="Rectangle 3"/>
          <p:cNvSpPr>
            <a:spLocks noChangeArrowheads="1"/>
          </p:cNvSpPr>
          <p:nvPr/>
        </p:nvSpPr>
        <p:spPr bwMode="auto">
          <a:xfrm>
            <a:off x="785843" y="5000636"/>
            <a:ext cx="6554213" cy="1269578"/>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a:lnSpc>
                <a:spcPts val="2100"/>
              </a:lnSpc>
              <a:spcBef>
                <a:spcPct val="50000"/>
              </a:spcBef>
              <a:defRPr/>
            </a:pPr>
            <a:r>
              <a:rPr lang="en-US" altLang="zh-CN" sz="2400" b="1" dirty="0">
                <a:solidFill>
                  <a:srgbClr val="FF6600"/>
                </a:solidFill>
              </a:rPr>
              <a:t>when I complain about trifles, when I am </a:t>
            </a:r>
          </a:p>
          <a:p>
            <a:pPr>
              <a:lnSpc>
                <a:spcPts val="2100"/>
              </a:lnSpc>
              <a:spcBef>
                <a:spcPct val="50000"/>
              </a:spcBef>
              <a:defRPr/>
            </a:pPr>
            <a:r>
              <a:rPr lang="en-US" altLang="zh-CN" sz="2400" b="1" dirty="0">
                <a:solidFill>
                  <a:srgbClr val="FF6600"/>
                </a:solidFill>
              </a:rPr>
              <a:t>envious of another’s good fortune, </a:t>
            </a:r>
          </a:p>
          <a:p>
            <a:pPr>
              <a:lnSpc>
                <a:spcPts val="2100"/>
              </a:lnSpc>
              <a:spcBef>
                <a:spcPct val="50000"/>
              </a:spcBef>
              <a:defRPr/>
            </a:pPr>
            <a:r>
              <a:rPr lang="en-US" altLang="zh-CN" sz="2400" b="1" dirty="0">
                <a:solidFill>
                  <a:srgbClr val="FF6600"/>
                </a:solidFill>
              </a:rPr>
              <a:t>when I don’t have a “good heart”</a:t>
            </a:r>
          </a:p>
        </p:txBody>
      </p:sp>
      <p:sp>
        <p:nvSpPr>
          <p:cNvPr id="16" name="TextBox 15"/>
          <p:cNvSpPr txBox="1"/>
          <p:nvPr/>
        </p:nvSpPr>
        <p:spPr>
          <a:xfrm>
            <a:off x="3677916" y="620688"/>
            <a:ext cx="2694284" cy="461665"/>
          </a:xfrm>
          <a:prstGeom prst="rect">
            <a:avLst/>
          </a:prstGeom>
          <a:noFill/>
        </p:spPr>
        <p:txBody>
          <a:bodyPr wrap="square" rtlCol="0">
            <a:spAutoFit/>
          </a:bodyPr>
          <a:lstStyle/>
          <a:p>
            <a:r>
              <a:rPr lang="en-US" altLang="zh-CN" sz="2400" dirty="0">
                <a:solidFill>
                  <a:srgbClr val="FF6600"/>
                </a:solidFill>
                <a:latin typeface="Helvetica" pitchFamily="34" charset="0"/>
                <a:ea typeface="楷体_GB2312" pitchFamily="49" charset="-122"/>
              </a:rPr>
              <a:t>Sentence writing</a:t>
            </a:r>
            <a:endParaRPr lang="zh-CN" altLang="en-US" sz="2400" dirty="0">
              <a:solidFill>
                <a:srgbClr val="FF6600"/>
              </a:solidFill>
            </a:endParaRPr>
          </a:p>
        </p:txBody>
      </p:sp>
      <p:pic>
        <p:nvPicPr>
          <p:cNvPr id="17" name="图片 16" descr="图片4.png"/>
          <p:cNvPicPr>
            <a:picLocks noChangeAspect="1"/>
          </p:cNvPicPr>
          <p:nvPr/>
        </p:nvPicPr>
        <p:blipFill>
          <a:blip r:embed="rId3" cstate="print"/>
          <a:stretch>
            <a:fillRect/>
          </a:stretch>
        </p:blipFill>
        <p:spPr>
          <a:xfrm>
            <a:off x="0" y="38568"/>
            <a:ext cx="3163563" cy="1164240"/>
          </a:xfrm>
          <a:prstGeom prst="rect">
            <a:avLst/>
          </a:prstGeom>
        </p:spPr>
      </p:pic>
      <p:pic>
        <p:nvPicPr>
          <p:cNvPr id="11"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219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937199" y="1928802"/>
            <a:ext cx="3426890" cy="71859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1886052" y="2071329"/>
            <a:ext cx="3478036" cy="45140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ctr"/>
            <a:r>
              <a:rPr lang="en-US" altLang="zh-CN" sz="2800" dirty="0"/>
              <a:t>Topic</a:t>
            </a:r>
            <a:endParaRPr lang="zh-CN" altLang="en-US" sz="2800" dirty="0"/>
          </a:p>
        </p:txBody>
      </p:sp>
      <p:sp>
        <p:nvSpPr>
          <p:cNvPr id="10" name="TextBox 9"/>
          <p:cNvSpPr txBox="1"/>
          <p:nvPr/>
        </p:nvSpPr>
        <p:spPr>
          <a:xfrm>
            <a:off x="3749354" y="752757"/>
            <a:ext cx="3465852" cy="461665"/>
          </a:xfrm>
          <a:prstGeom prst="rect">
            <a:avLst/>
          </a:prstGeom>
          <a:noFill/>
        </p:spPr>
        <p:txBody>
          <a:bodyPr wrap="square" rtlCol="0">
            <a:spAutoFit/>
          </a:bodyPr>
          <a:lstStyle/>
          <a:p>
            <a:r>
              <a:rPr lang="en-US" altLang="zh-CN" sz="2400" dirty="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sp>
        <p:nvSpPr>
          <p:cNvPr id="11" name="下箭头 10"/>
          <p:cNvSpPr/>
          <p:nvPr/>
        </p:nvSpPr>
        <p:spPr>
          <a:xfrm>
            <a:off x="3461892" y="2863417"/>
            <a:ext cx="432048" cy="505894"/>
          </a:xfrm>
          <a:prstGeom prst="downArrow">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6600"/>
              </a:solidFill>
            </a:endParaRPr>
          </a:p>
        </p:txBody>
      </p:sp>
      <p:sp>
        <p:nvSpPr>
          <p:cNvPr id="12" name="圆角矩形 11"/>
          <p:cNvSpPr/>
          <p:nvPr/>
        </p:nvSpPr>
        <p:spPr>
          <a:xfrm>
            <a:off x="1988813" y="3402021"/>
            <a:ext cx="3426890" cy="71859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1937666" y="3544548"/>
            <a:ext cx="3478036" cy="45140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ctr"/>
            <a:r>
              <a:rPr lang="en-US" altLang="zh-CN" sz="2800" dirty="0"/>
              <a:t>Details</a:t>
            </a:r>
            <a:endParaRPr lang="zh-CN" altLang="en-US" sz="2800" dirty="0"/>
          </a:p>
        </p:txBody>
      </p:sp>
      <p:sp>
        <p:nvSpPr>
          <p:cNvPr id="14" name="下箭头 13"/>
          <p:cNvSpPr/>
          <p:nvPr/>
        </p:nvSpPr>
        <p:spPr>
          <a:xfrm>
            <a:off x="3482285" y="4342526"/>
            <a:ext cx="432048" cy="505894"/>
          </a:xfrm>
          <a:prstGeom prst="downArrow">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6600"/>
              </a:solidFill>
            </a:endParaRPr>
          </a:p>
        </p:txBody>
      </p:sp>
      <p:sp>
        <p:nvSpPr>
          <p:cNvPr id="19" name="圆角矩形 18"/>
          <p:cNvSpPr/>
          <p:nvPr/>
        </p:nvSpPr>
        <p:spPr>
          <a:xfrm>
            <a:off x="2009206" y="4881130"/>
            <a:ext cx="3426890" cy="71859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1958059" y="5023657"/>
            <a:ext cx="3478036" cy="45140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ctr"/>
            <a:r>
              <a:rPr lang="en-US" altLang="zh-CN" sz="2800" dirty="0"/>
              <a:t>Conclusion</a:t>
            </a:r>
            <a:endParaRPr lang="zh-CN" altLang="en-US" sz="2800" dirty="0"/>
          </a:p>
        </p:txBody>
      </p:sp>
      <p:pic>
        <p:nvPicPr>
          <p:cNvPr id="16" name="图片 15" descr="图片4.png"/>
          <p:cNvPicPr>
            <a:picLocks noChangeAspect="1"/>
          </p:cNvPicPr>
          <p:nvPr/>
        </p:nvPicPr>
        <p:blipFill>
          <a:blip r:embed="rId3" cstate="print"/>
          <a:stretch>
            <a:fillRect/>
          </a:stretch>
        </p:blipFill>
        <p:spPr>
          <a:xfrm>
            <a:off x="0" y="38568"/>
            <a:ext cx="3163563" cy="1164240"/>
          </a:xfrm>
          <a:prstGeom prst="rect">
            <a:avLst/>
          </a:prstGeom>
        </p:spPr>
      </p:pic>
      <p:pic>
        <p:nvPicPr>
          <p:cNvPr id="15"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animBg="1"/>
      <p:bldP spid="19" grpId="0" animBg="1"/>
      <p:bldP spid="2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077" y="928670"/>
            <a:ext cx="8947517" cy="5643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71472" y="1643050"/>
            <a:ext cx="6500858" cy="4563557"/>
          </a:xfrm>
          <a:prstGeom prst="rect">
            <a:avLst/>
          </a:prstGeom>
          <a:noFill/>
        </p:spPr>
        <p:txBody>
          <a:bodyPr wrap="square" rtlCol="0">
            <a:spAutoFit/>
          </a:bodyPr>
          <a:lstStyle/>
          <a:p>
            <a:pPr algn="just">
              <a:lnSpc>
                <a:spcPct val="110000"/>
              </a:lnSpc>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Example</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p>
          <a:p>
            <a:pPr algn="just">
              <a:lnSpc>
                <a:spcPct val="110000"/>
              </a:lnSpc>
              <a:defRPr/>
            </a:pPr>
            <a:r>
              <a:rPr lang="en-US" altLang="zh-CN" sz="2400" dirty="0">
                <a:latin typeface="Helvetica" pitchFamily="34" charset="0"/>
                <a:ea typeface="Cambria Math" pitchFamily="18" charset="0"/>
                <a:cs typeface="Arial" pitchFamily="34" charset="0"/>
              </a:rPr>
              <a:t>For you, these next four years will be a time unlike any other. </a:t>
            </a:r>
            <a:r>
              <a:rPr lang="en-US" altLang="zh-CN" sz="2400" b="1" dirty="0">
                <a:solidFill>
                  <a:srgbClr val="FF6600"/>
                </a:solidFill>
                <a:latin typeface="Helvetica" pitchFamily="34" charset="0"/>
                <a:ea typeface="Cambria Math" pitchFamily="18" charset="0"/>
                <a:cs typeface="Arial" pitchFamily="34" charset="0"/>
              </a:rPr>
              <a:t>(Topic sentence) </a:t>
            </a:r>
            <a:r>
              <a:rPr lang="en-US" altLang="zh-CN" sz="2400" dirty="0">
                <a:latin typeface="Helvetica" pitchFamily="34" charset="0"/>
                <a:ea typeface="Cambria Math" pitchFamily="18" charset="0"/>
                <a:cs typeface="Arial" pitchFamily="34" charset="0"/>
              </a:rPr>
              <a:t>Here you are surrounded by great resources: interesting students from all over the country, a learned and caring faculty, a comprehensive library, great sports facilities, and student organizations covering every possible interest from the arts to science, to community service and so on. </a:t>
            </a:r>
            <a:r>
              <a:rPr lang="en-US" altLang="zh-CN" sz="2400" b="1" dirty="0">
                <a:solidFill>
                  <a:srgbClr val="FF6600"/>
                </a:solidFill>
                <a:latin typeface="Helvetica" pitchFamily="34" charset="0"/>
                <a:ea typeface="Cambria Math" pitchFamily="18" charset="0"/>
                <a:cs typeface="Arial" pitchFamily="34" charset="0"/>
              </a:rPr>
              <a:t>(Detail 1: What is available to you on campus)</a:t>
            </a:r>
          </a:p>
        </p:txBody>
      </p:sp>
      <p:sp>
        <p:nvSpPr>
          <p:cNvPr id="13" name="TextBox 12"/>
          <p:cNvSpPr txBox="1"/>
          <p:nvPr/>
        </p:nvSpPr>
        <p:spPr>
          <a:xfrm>
            <a:off x="3749354" y="752757"/>
            <a:ext cx="3465852" cy="461665"/>
          </a:xfrm>
          <a:prstGeom prst="rect">
            <a:avLst/>
          </a:prstGeom>
          <a:noFill/>
        </p:spPr>
        <p:txBody>
          <a:bodyPr wrap="square" rtlCol="0">
            <a:spAutoFit/>
          </a:bodyPr>
          <a:lstStyle/>
          <a:p>
            <a:r>
              <a:rPr lang="en-US" altLang="zh-CN" sz="2400" dirty="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pic>
        <p:nvPicPr>
          <p:cNvPr id="7" name="图片 6" descr="图片4.png"/>
          <p:cNvPicPr>
            <a:picLocks noChangeAspect="1"/>
          </p:cNvPicPr>
          <p:nvPr/>
        </p:nvPicPr>
        <p:blipFill>
          <a:blip r:embed="rId4" cstate="print"/>
          <a:stretch>
            <a:fillRect/>
          </a:stretch>
        </p:blipFill>
        <p:spPr>
          <a:xfrm>
            <a:off x="0" y="38568"/>
            <a:ext cx="3163563" cy="1164240"/>
          </a:xfrm>
          <a:prstGeom prst="rect">
            <a:avLst/>
          </a:prstGeom>
        </p:spPr>
      </p:pic>
      <p:pic>
        <p:nvPicPr>
          <p:cNvPr id="6"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descr="图片20.png"/>
          <p:cNvPicPr>
            <a:picLocks noChangeAspect="1"/>
          </p:cNvPicPr>
          <p:nvPr/>
        </p:nvPicPr>
        <p:blipFill>
          <a:blip r:embed="rId7" cstate="print">
            <a:clrChange>
              <a:clrFrom>
                <a:srgbClr val="000000">
                  <a:alpha val="0"/>
                </a:srgbClr>
              </a:clrFrom>
              <a:clrTo>
                <a:srgbClr val="000000">
                  <a:alpha val="0"/>
                </a:srgbClr>
              </a:clrTo>
            </a:clrChange>
          </a:blip>
          <a:stretch>
            <a:fillRect/>
          </a:stretch>
        </p:blipFill>
        <p:spPr>
          <a:xfrm>
            <a:off x="5846900" y="5823262"/>
            <a:ext cx="725364" cy="463258"/>
          </a:xfrm>
          <a:prstGeom prst="rect">
            <a:avLst/>
          </a:prstGeom>
        </p:spPr>
      </p:pic>
    </p:spTree>
    <p:extLst>
      <p:ext uri="{BB962C8B-B14F-4D97-AF65-F5344CB8AC3E}">
        <p14:creationId xmlns:p14="http://schemas.microsoft.com/office/powerpoint/2010/main"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617006" y="1846161"/>
            <a:ext cx="6312448" cy="4157292"/>
          </a:xfrm>
          <a:prstGeom prst="rect">
            <a:avLst/>
          </a:prstGeom>
          <a:noFill/>
        </p:spPr>
        <p:txBody>
          <a:bodyPr wrap="square" rtlCol="0">
            <a:spAutoFit/>
          </a:bodyPr>
          <a:lstStyle/>
          <a:p>
            <a:pPr algn="just">
              <a:lnSpc>
                <a:spcPct val="110000"/>
              </a:lnSpc>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Example</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p>
          <a:p>
            <a:pPr algn="just">
              <a:lnSpc>
                <a:spcPct val="110000"/>
              </a:lnSpc>
              <a:defRPr/>
            </a:pPr>
            <a:r>
              <a:rPr lang="en-US" altLang="zh-CN" sz="2400" dirty="0">
                <a:latin typeface="Helvetica" pitchFamily="34" charset="0"/>
                <a:ea typeface="Cambria Math" pitchFamily="18" charset="0"/>
                <a:cs typeface="Arial" pitchFamily="34" charset="0"/>
              </a:rPr>
              <a:t>You will have the freedom to explore and learn about new subjects. You will learn to get by on very little sleep, meet fascinating people, and pursue new passions. </a:t>
            </a:r>
            <a:r>
              <a:rPr lang="en-US" altLang="zh-CN" sz="2400" b="1" dirty="0">
                <a:solidFill>
                  <a:srgbClr val="FF6600"/>
                </a:solidFill>
                <a:latin typeface="Helvetica" pitchFamily="34" charset="0"/>
                <a:ea typeface="Cambria Math" pitchFamily="18" charset="0"/>
                <a:cs typeface="Arial" pitchFamily="34" charset="0"/>
              </a:rPr>
              <a:t>(Detail 2: What you can do) </a:t>
            </a:r>
            <a:r>
              <a:rPr lang="en-US" altLang="zh-CN" sz="2400" dirty="0">
                <a:latin typeface="Helvetica" pitchFamily="34" charset="0"/>
                <a:ea typeface="Cambria Math" pitchFamily="18" charset="0"/>
                <a:cs typeface="Arial" pitchFamily="34" charset="0"/>
              </a:rPr>
              <a:t>I want to encourage you to make the most of this unique experience, and to use your energy and enthusiasm to reap the benefits of this opportunity. </a:t>
            </a:r>
            <a:r>
              <a:rPr lang="en-US" altLang="zh-CN" sz="2400" b="1" dirty="0">
                <a:solidFill>
                  <a:srgbClr val="FF6600"/>
                </a:solidFill>
                <a:latin typeface="Helvetica" pitchFamily="34" charset="0"/>
                <a:ea typeface="Cambria Math" pitchFamily="18" charset="0"/>
                <a:cs typeface="Arial" pitchFamily="34" charset="0"/>
              </a:rPr>
              <a:t>(Concluding sentence)</a:t>
            </a:r>
          </a:p>
        </p:txBody>
      </p:sp>
      <p:sp>
        <p:nvSpPr>
          <p:cNvPr id="13" name="TextBox 12"/>
          <p:cNvSpPr txBox="1"/>
          <p:nvPr/>
        </p:nvSpPr>
        <p:spPr>
          <a:xfrm>
            <a:off x="3749354" y="752757"/>
            <a:ext cx="3465852" cy="461665"/>
          </a:xfrm>
          <a:prstGeom prst="rect">
            <a:avLst/>
          </a:prstGeom>
          <a:noFill/>
        </p:spPr>
        <p:txBody>
          <a:bodyPr wrap="square" rtlCol="0">
            <a:spAutoFit/>
          </a:bodyPr>
          <a:lstStyle/>
          <a:p>
            <a:r>
              <a:rPr lang="en-US" altLang="zh-CN" sz="2400" dirty="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pic>
        <p:nvPicPr>
          <p:cNvPr id="7" name="图片 6" descr="图片4.png"/>
          <p:cNvPicPr>
            <a:picLocks noChangeAspect="1"/>
          </p:cNvPicPr>
          <p:nvPr/>
        </p:nvPicPr>
        <p:blipFill>
          <a:blip r:embed="rId4" cstate="print"/>
          <a:stretch>
            <a:fillRect/>
          </a:stretch>
        </p:blipFill>
        <p:spPr>
          <a:xfrm>
            <a:off x="0" y="38568"/>
            <a:ext cx="3163563" cy="1164240"/>
          </a:xfrm>
          <a:prstGeom prst="rect">
            <a:avLst/>
          </a:prstGeom>
        </p:spPr>
      </p:pic>
      <p:pic>
        <p:nvPicPr>
          <p:cNvPr id="6"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778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62824" y="1442340"/>
            <a:ext cx="3115092" cy="492443"/>
          </a:xfrm>
          <a:prstGeom prst="rect">
            <a:avLst/>
          </a:prstGeom>
          <a:noFill/>
          <a:ln>
            <a:solidFill>
              <a:srgbClr val="FF6600"/>
            </a:solidFill>
          </a:ln>
          <a:effectLst>
            <a:glow rad="63500">
              <a:schemeClr val="accent6">
                <a:satMod val="175000"/>
                <a:alpha val="40000"/>
              </a:schemeClr>
            </a:glow>
          </a:effectLst>
        </p:spPr>
        <p:txBody>
          <a:bodyPr wrap="square" rtlCol="0">
            <a:spAutoFit/>
          </a:bodyPr>
          <a:lstStyle/>
          <a:p>
            <a:r>
              <a:rPr lang="en-US" altLang="zh-CN" sz="2600" b="1" dirty="0">
                <a:latin typeface="Helvetica" pitchFamily="34" charset="0"/>
                <a:ea typeface="楷体_GB2312" pitchFamily="49" charset="-122"/>
              </a:rPr>
              <a:t>Writing practice</a:t>
            </a:r>
            <a:endParaRPr lang="zh-CN" altLang="en-US" sz="2600" b="1" dirty="0"/>
          </a:p>
        </p:txBody>
      </p:sp>
      <p:sp>
        <p:nvSpPr>
          <p:cNvPr id="25" name="Rectangle 1"/>
          <p:cNvSpPr>
            <a:spLocks noChangeArrowheads="1"/>
          </p:cNvSpPr>
          <p:nvPr/>
        </p:nvSpPr>
        <p:spPr bwMode="auto">
          <a:xfrm>
            <a:off x="490815" y="2876743"/>
            <a:ext cx="5017289" cy="1865126"/>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algn="just" eaLnBrk="0" hangingPunct="0">
              <a:lnSpc>
                <a:spcPct val="120000"/>
              </a:lnSpc>
              <a:defRPr/>
            </a:pPr>
            <a:r>
              <a:rPr lang="en-US" altLang="zh-CN" sz="2400" b="1" dirty="0">
                <a:latin typeface="Helvetica" pitchFamily="34" charset="0"/>
                <a:ea typeface="Cambria Math" pitchFamily="18" charset="0"/>
                <a:cs typeface="Arial" pitchFamily="34" charset="0"/>
              </a:rPr>
              <a:t>Directions: </a:t>
            </a:r>
            <a:r>
              <a:rPr lang="en-US" altLang="zh-CN" sz="2400" dirty="0">
                <a:latin typeface="Helvetica" pitchFamily="34" charset="0"/>
                <a:ea typeface="Cambria Math" pitchFamily="18" charset="0"/>
                <a:cs typeface="Arial" pitchFamily="34" charset="0"/>
              </a:rPr>
              <a:t>Have a look at the outline below and the sample paragraph, which starts with a topic supported by details. </a:t>
            </a:r>
          </a:p>
        </p:txBody>
      </p:sp>
      <p:sp>
        <p:nvSpPr>
          <p:cNvPr id="10" name="TextBox 9"/>
          <p:cNvSpPr txBox="1"/>
          <p:nvPr/>
        </p:nvSpPr>
        <p:spPr>
          <a:xfrm>
            <a:off x="3749354" y="752757"/>
            <a:ext cx="3465852" cy="461665"/>
          </a:xfrm>
          <a:prstGeom prst="rect">
            <a:avLst/>
          </a:prstGeom>
          <a:noFill/>
        </p:spPr>
        <p:txBody>
          <a:bodyPr wrap="square" rtlCol="0">
            <a:spAutoFit/>
          </a:bodyPr>
          <a:lstStyle/>
          <a:p>
            <a:r>
              <a:rPr lang="en-US" altLang="zh-CN" sz="2400" dirty="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pic>
        <p:nvPicPr>
          <p:cNvPr id="8" name="图片 7" descr="图片4.png"/>
          <p:cNvPicPr>
            <a:picLocks noChangeAspect="1"/>
          </p:cNvPicPr>
          <p:nvPr/>
        </p:nvPicPr>
        <p:blipFill>
          <a:blip r:embed="rId3" cstate="print"/>
          <a:stretch>
            <a:fillRect/>
          </a:stretch>
        </p:blipFill>
        <p:spPr>
          <a:xfrm>
            <a:off x="0" y="38568"/>
            <a:ext cx="3163563" cy="1164240"/>
          </a:xfrm>
          <a:prstGeom prst="rect">
            <a:avLst/>
          </a:prstGeom>
        </p:spPr>
      </p:pic>
      <p:pic>
        <p:nvPicPr>
          <p:cNvPr id="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D:\已买图\物品\8034718712_M.jpg"/>
          <p:cNvPicPr>
            <a:picLocks noChangeAspect="1" noChangeArrowheads="1"/>
          </p:cNvPicPr>
          <p:nvPr/>
        </p:nvPicPr>
        <p:blipFill>
          <a:blip r:embed="rId6" cstate="print"/>
          <a:srcRect/>
          <a:stretch>
            <a:fillRect/>
          </a:stretch>
        </p:blipFill>
        <p:spPr bwMode="auto">
          <a:xfrm>
            <a:off x="5508105" y="2660346"/>
            <a:ext cx="3635896" cy="2423183"/>
          </a:xfrm>
          <a:prstGeom prst="rect">
            <a:avLst/>
          </a:prstGeom>
          <a:ln>
            <a:noFill/>
          </a:ln>
          <a:effectLst>
            <a:softEdge rad="112500"/>
          </a:effectLst>
        </p:spPr>
      </p:pic>
    </p:spTree>
    <p:extLst>
      <p:ext uri="{BB962C8B-B14F-4D97-AF65-F5344CB8AC3E}">
        <p14:creationId xmlns:p14="http://schemas.microsoft.com/office/powerpoint/2010/main" val="27183674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28596" y="1402551"/>
            <a:ext cx="8176422" cy="513536"/>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97751" y="1402551"/>
            <a:ext cx="7831901" cy="45140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r>
              <a:rPr lang="en-US" altLang="zh-CN" sz="2400" b="1" dirty="0">
                <a:solidFill>
                  <a:srgbClr val="FF6600"/>
                </a:solidFill>
              </a:rPr>
              <a:t>Topic sentence: </a:t>
            </a:r>
            <a:r>
              <a:rPr lang="en-US" altLang="zh-CN" sz="2400" dirty="0"/>
              <a:t>How to choose a suitable university. </a:t>
            </a:r>
          </a:p>
        </p:txBody>
      </p:sp>
      <p:sp>
        <p:nvSpPr>
          <p:cNvPr id="2" name="五边形 1"/>
          <p:cNvSpPr/>
          <p:nvPr/>
        </p:nvSpPr>
        <p:spPr>
          <a:xfrm rot="16200000">
            <a:off x="107504" y="2492896"/>
            <a:ext cx="3096344" cy="2376264"/>
          </a:xfrm>
          <a:prstGeom prst="homePlate">
            <a:avLst>
              <a:gd name="adj" fmla="val 22025"/>
            </a:avLst>
          </a:prstGeom>
          <a:noFill/>
          <a:ln>
            <a:solidFill>
              <a:srgbClr val="336600"/>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p:cNvSpPr/>
          <p:nvPr/>
        </p:nvSpPr>
        <p:spPr>
          <a:xfrm rot="16200000">
            <a:off x="2915816" y="2492896"/>
            <a:ext cx="3096344" cy="2376264"/>
          </a:xfrm>
          <a:prstGeom prst="homePlate">
            <a:avLst>
              <a:gd name="adj" fmla="val 22025"/>
            </a:avLst>
          </a:prstGeom>
          <a:noFill/>
          <a:ln>
            <a:solidFill>
              <a:srgbClr val="7030A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p:cNvSpPr/>
          <p:nvPr/>
        </p:nvSpPr>
        <p:spPr>
          <a:xfrm rot="16200000">
            <a:off x="5580112" y="2492896"/>
            <a:ext cx="3096344" cy="2376264"/>
          </a:xfrm>
          <a:prstGeom prst="homePlate">
            <a:avLst>
              <a:gd name="adj" fmla="val 22025"/>
            </a:avLst>
          </a:prstGeom>
          <a:noFill/>
          <a:ln>
            <a:solidFill>
              <a:srgbClr val="0070C0"/>
            </a:solidFill>
          </a:ln>
          <a:effectLst>
            <a:glow rad="635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5"/>
          <p:cNvSpPr>
            <a:spLocks noChangeArrowheads="1"/>
          </p:cNvSpPr>
          <p:nvPr/>
        </p:nvSpPr>
        <p:spPr bwMode="auto">
          <a:xfrm>
            <a:off x="589908" y="2423790"/>
            <a:ext cx="2253901" cy="1107996"/>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200" b="0" i="0" u="none" strike="noStrike" kern="0" cap="none" spc="0" normalizeH="0" baseline="0" noProof="0" dirty="0">
                <a:ln>
                  <a:noFill/>
                </a:ln>
                <a:solidFill>
                  <a:srgbClr val="FFFF00"/>
                </a:solidFill>
                <a:effectLst/>
                <a:uLnTx/>
                <a:uFillTx/>
                <a:latin typeface="Arial"/>
              </a:rPr>
              <a:t>      </a:t>
            </a:r>
            <a:r>
              <a:rPr kumimoji="1" lang="en-US" altLang="zh-CN" sz="2200" b="1" i="0" u="none" strike="noStrike" kern="0" cap="none" spc="0" normalizeH="0" baseline="0" noProof="0" dirty="0">
                <a:ln>
                  <a:noFill/>
                </a:ln>
                <a:solidFill>
                  <a:srgbClr val="336600"/>
                </a:solidFill>
                <a:effectLst/>
                <a:uLnTx/>
                <a:uFillTx/>
                <a:latin typeface="Arial"/>
              </a:rPr>
              <a:t>Factor 1: </a:t>
            </a:r>
            <a:r>
              <a:rPr kumimoji="1" lang="en-US" altLang="zh-CN" sz="2200" b="0" i="0" u="none" strike="noStrike" kern="0" cap="none" spc="0" normalizeH="0" baseline="0" noProof="0" dirty="0">
                <a:ln>
                  <a:noFill/>
                </a:ln>
                <a:solidFill>
                  <a:srgbClr val="336600"/>
                </a:solidFill>
                <a:effectLst/>
                <a:uLnTx/>
                <a:uFillTx/>
                <a:latin typeface="Arial"/>
              </a:rPr>
              <a:t>Preparing you for your future</a:t>
            </a:r>
            <a:endParaRPr kumimoji="0" lang="zh-CN" altLang="en-US" sz="2200" b="0" i="0" u="none" strike="noStrike" kern="0" cap="none" spc="0" normalizeH="0" baseline="0" noProof="0" dirty="0">
              <a:ln>
                <a:noFill/>
              </a:ln>
              <a:solidFill>
                <a:srgbClr val="336600"/>
              </a:solidFill>
              <a:effectLst/>
              <a:uLnTx/>
              <a:uFillTx/>
              <a:latin typeface="Arial"/>
            </a:endParaRPr>
          </a:p>
        </p:txBody>
      </p:sp>
      <p:sp>
        <p:nvSpPr>
          <p:cNvPr id="20" name="矩形 16"/>
          <p:cNvSpPr>
            <a:spLocks noChangeArrowheads="1"/>
          </p:cNvSpPr>
          <p:nvPr/>
        </p:nvSpPr>
        <p:spPr bwMode="auto">
          <a:xfrm>
            <a:off x="624742" y="3617729"/>
            <a:ext cx="2061868" cy="1446550"/>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200" b="0" i="0" u="none" strike="noStrike" kern="0" cap="none" spc="0" normalizeH="0" baseline="0" noProof="0" dirty="0">
                <a:ln>
                  <a:noFill/>
                </a:ln>
                <a:effectLst/>
                <a:uLnTx/>
                <a:uFillTx/>
                <a:latin typeface="Arial"/>
              </a:rPr>
              <a:t>• up-to-date    </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200" b="0" i="0" u="none" strike="noStrike" kern="0" cap="none" spc="0" normalizeH="0" baseline="0" noProof="0" dirty="0">
                <a:ln>
                  <a:noFill/>
                </a:ln>
                <a:effectLst/>
                <a:uLnTx/>
                <a:uFillTx/>
                <a:latin typeface="Arial"/>
              </a:rPr>
              <a:t>  courses  </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200" b="0" i="0" u="none" strike="noStrike" kern="0" cap="none" spc="0" normalizeH="0" baseline="0" noProof="0" dirty="0">
                <a:ln>
                  <a:noFill/>
                </a:ln>
                <a:effectLst/>
                <a:uLnTx/>
                <a:uFillTx/>
                <a:latin typeface="Arial"/>
              </a:rPr>
              <a:t>• qualified  </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200" b="0" i="0" u="none" strike="noStrike" kern="0" cap="none" spc="0" normalizeH="0" baseline="0" noProof="0" dirty="0">
                <a:ln>
                  <a:noFill/>
                </a:ln>
                <a:effectLst/>
                <a:uLnTx/>
                <a:uFillTx/>
                <a:latin typeface="Arial"/>
              </a:rPr>
              <a:t>  professors</a:t>
            </a:r>
            <a:endParaRPr kumimoji="0" lang="zh-CN" altLang="en-US" sz="2200" b="0" i="0" u="none" strike="noStrike" kern="0" cap="none" spc="0" normalizeH="0" baseline="0" noProof="0" dirty="0">
              <a:ln>
                <a:noFill/>
              </a:ln>
              <a:effectLst/>
              <a:uLnTx/>
              <a:uFillTx/>
              <a:latin typeface="Arial"/>
            </a:endParaRPr>
          </a:p>
        </p:txBody>
      </p:sp>
      <p:sp>
        <p:nvSpPr>
          <p:cNvPr id="21" name="矩形 17"/>
          <p:cNvSpPr>
            <a:spLocks noChangeArrowheads="1"/>
          </p:cNvSpPr>
          <p:nvPr/>
        </p:nvSpPr>
        <p:spPr bwMode="auto">
          <a:xfrm>
            <a:off x="3643231" y="2423790"/>
            <a:ext cx="1771639" cy="769441"/>
          </a:xfrm>
          <a:prstGeom prst="rect">
            <a:avLst/>
          </a:prstGeom>
          <a:noFill/>
          <a:ln w="9525">
            <a:noFill/>
            <a:miter lim="800000"/>
            <a:headEnd/>
            <a:tailEnd/>
          </a:ln>
        </p:spPr>
        <p:txBody>
          <a:bodyPr wrap="none">
            <a:spAutoFit/>
          </a:bodyPr>
          <a:lstStyle/>
          <a:p>
            <a:pPr>
              <a:defRPr/>
            </a:pPr>
            <a:r>
              <a:rPr kumimoji="1" lang="en-US" altLang="zh-CN" sz="2200" dirty="0">
                <a:solidFill>
                  <a:srgbClr val="C00000"/>
                </a:solidFill>
                <a:latin typeface="Arial" pitchFamily="34" charset="0"/>
                <a:cs typeface="Arial" pitchFamily="34" charset="0"/>
              </a:rPr>
              <a:t>    </a:t>
            </a:r>
            <a:r>
              <a:rPr kumimoji="1" lang="en-US" altLang="zh-CN" sz="2200" b="1" dirty="0">
                <a:solidFill>
                  <a:srgbClr val="7030A0"/>
                </a:solidFill>
                <a:latin typeface="Arial" pitchFamily="34" charset="0"/>
                <a:cs typeface="Arial" pitchFamily="34" charset="0"/>
              </a:rPr>
              <a:t>Factor 2: </a:t>
            </a:r>
          </a:p>
          <a:p>
            <a:pPr>
              <a:defRPr/>
            </a:pPr>
            <a:r>
              <a:rPr kumimoji="1" lang="en-US" altLang="zh-CN" sz="2200" dirty="0">
                <a:solidFill>
                  <a:srgbClr val="7030A0"/>
                </a:solidFill>
                <a:latin typeface="Arial" pitchFamily="34" charset="0"/>
                <a:cs typeface="Arial" pitchFamily="34" charset="0"/>
              </a:rPr>
              <a:t>Affordability</a:t>
            </a:r>
            <a:endParaRPr lang="zh-CN" altLang="en-US" sz="2200" dirty="0">
              <a:solidFill>
                <a:srgbClr val="7030A0"/>
              </a:solidFill>
              <a:latin typeface="Arial" pitchFamily="34" charset="0"/>
              <a:cs typeface="Arial" pitchFamily="34" charset="0"/>
            </a:endParaRPr>
          </a:p>
        </p:txBody>
      </p:sp>
      <p:sp>
        <p:nvSpPr>
          <p:cNvPr id="23" name="矩形 18"/>
          <p:cNvSpPr>
            <a:spLocks noChangeArrowheads="1"/>
          </p:cNvSpPr>
          <p:nvPr/>
        </p:nvSpPr>
        <p:spPr bwMode="auto">
          <a:xfrm>
            <a:off x="3275856" y="3644900"/>
            <a:ext cx="2643187" cy="1323439"/>
          </a:xfrm>
          <a:prstGeom prst="rect">
            <a:avLst/>
          </a:prstGeom>
          <a:noFill/>
          <a:ln w="9525">
            <a:noFill/>
            <a:miter lim="800000"/>
            <a:headEnd/>
            <a:tailEnd/>
          </a:ln>
        </p:spPr>
        <p:txBody>
          <a:bodyPr>
            <a:spAutoFit/>
          </a:bodyPr>
          <a:lstStyle/>
          <a:p>
            <a:pPr marL="180975" indent="-180975">
              <a:defRPr/>
            </a:pPr>
            <a:r>
              <a:rPr kumimoji="1" lang="en-US" altLang="zh-CN" sz="2000" b="0" i="0" u="none" strike="noStrike" kern="0" cap="none" spc="0" normalizeH="0" baseline="0" noProof="0" dirty="0">
                <a:ln>
                  <a:noFill/>
                </a:ln>
                <a:solidFill>
                  <a:srgbClr val="0A2068"/>
                </a:solidFill>
                <a:effectLst/>
                <a:uLnTx/>
                <a:uFillTx/>
                <a:latin typeface="Arial"/>
              </a:rPr>
              <a:t>• </a:t>
            </a:r>
            <a:r>
              <a:rPr kumimoji="1" lang="en-US" altLang="zh-CN" sz="2000" kern="0" dirty="0">
                <a:latin typeface="Arial"/>
              </a:rPr>
              <a:t>reasonable tuition fees and living expenses    </a:t>
            </a:r>
          </a:p>
          <a:p>
            <a:pPr>
              <a:defRPr/>
            </a:pPr>
            <a:r>
              <a:rPr kumimoji="1" lang="en-US" altLang="zh-CN" sz="2000" kern="0" dirty="0">
                <a:latin typeface="Arial"/>
              </a:rPr>
              <a:t>• scholarships</a:t>
            </a:r>
            <a:endParaRPr kumimoji="1" lang="zh-CN" altLang="en-US" sz="2000" kern="0" dirty="0">
              <a:latin typeface="Arial"/>
            </a:endParaRPr>
          </a:p>
        </p:txBody>
      </p:sp>
      <p:sp>
        <p:nvSpPr>
          <p:cNvPr id="26" name="矩形 19"/>
          <p:cNvSpPr>
            <a:spLocks noChangeArrowheads="1"/>
          </p:cNvSpPr>
          <p:nvPr/>
        </p:nvSpPr>
        <p:spPr bwMode="auto">
          <a:xfrm>
            <a:off x="6251575" y="2384425"/>
            <a:ext cx="1927131" cy="769441"/>
          </a:xfrm>
          <a:prstGeom prst="rect">
            <a:avLst/>
          </a:prstGeom>
          <a:noFill/>
          <a:ln w="9525">
            <a:noFill/>
            <a:miter lim="800000"/>
            <a:headEnd/>
            <a:tailEnd/>
          </a:ln>
        </p:spPr>
        <p:txBody>
          <a:bodyPr wrap="none">
            <a:spAutoFit/>
          </a:bodyPr>
          <a:lstStyle/>
          <a:p>
            <a:pPr>
              <a:defRPr/>
            </a:pPr>
            <a:r>
              <a:rPr kumimoji="1" lang="en-US" altLang="zh-CN" sz="2200" dirty="0">
                <a:solidFill>
                  <a:srgbClr val="FFFF00"/>
                </a:solidFill>
                <a:latin typeface="Arial" pitchFamily="34" charset="0"/>
                <a:cs typeface="Arial" pitchFamily="34" charset="0"/>
              </a:rPr>
              <a:t>    </a:t>
            </a:r>
            <a:r>
              <a:rPr kumimoji="1" lang="en-US" altLang="zh-CN" sz="2200" b="1" dirty="0">
                <a:solidFill>
                  <a:srgbClr val="0070C0"/>
                </a:solidFill>
                <a:latin typeface="Arial" pitchFamily="34" charset="0"/>
                <a:cs typeface="Arial" pitchFamily="34" charset="0"/>
              </a:rPr>
              <a:t>Factor 3: </a:t>
            </a:r>
          </a:p>
          <a:p>
            <a:pPr>
              <a:defRPr/>
            </a:pPr>
            <a:r>
              <a:rPr kumimoji="1" lang="en-US" altLang="zh-CN" sz="2200" dirty="0">
                <a:solidFill>
                  <a:srgbClr val="0070C0"/>
                </a:solidFill>
                <a:latin typeface="Arial" pitchFamily="34" charset="0"/>
                <a:cs typeface="Arial" pitchFamily="34" charset="0"/>
              </a:rPr>
              <a:t>Good location</a:t>
            </a:r>
            <a:endParaRPr lang="zh-CN" altLang="en-US" sz="2200" dirty="0">
              <a:solidFill>
                <a:srgbClr val="0070C0"/>
              </a:solidFill>
              <a:latin typeface="Arial" pitchFamily="34" charset="0"/>
              <a:cs typeface="Arial" pitchFamily="34" charset="0"/>
            </a:endParaRPr>
          </a:p>
        </p:txBody>
      </p:sp>
      <p:sp>
        <p:nvSpPr>
          <p:cNvPr id="27" name="矩形 20"/>
          <p:cNvSpPr>
            <a:spLocks noChangeArrowheads="1"/>
          </p:cNvSpPr>
          <p:nvPr/>
        </p:nvSpPr>
        <p:spPr bwMode="auto">
          <a:xfrm>
            <a:off x="6000760" y="3644900"/>
            <a:ext cx="2315666" cy="1107996"/>
          </a:xfrm>
          <a:prstGeom prst="rect">
            <a:avLst/>
          </a:prstGeom>
          <a:noFill/>
          <a:ln w="9525">
            <a:noFill/>
            <a:miter lim="800000"/>
            <a:headEnd/>
            <a:tailEnd/>
          </a:ln>
        </p:spPr>
        <p:txBody>
          <a:bodyPr wrap="square">
            <a:spAutoFit/>
          </a:bodyPr>
          <a:lstStyle/>
          <a:p>
            <a:pPr>
              <a:defRPr/>
            </a:pPr>
            <a:r>
              <a:rPr kumimoji="1" lang="fr-FR" altLang="zh-CN" sz="2200" kern="0" dirty="0">
                <a:solidFill>
                  <a:srgbClr val="0A2068"/>
                </a:solidFill>
                <a:latin typeface="Arial"/>
              </a:rPr>
              <a:t>• quiet location</a:t>
            </a:r>
          </a:p>
          <a:p>
            <a:pPr marL="180975" indent="-180975">
              <a:defRPr/>
            </a:pPr>
            <a:r>
              <a:rPr kumimoji="1" lang="fr-FR" altLang="zh-CN" sz="2200" kern="0" dirty="0">
                <a:solidFill>
                  <a:srgbClr val="0A2068"/>
                </a:solidFill>
                <a:latin typeface="Arial"/>
              </a:rPr>
              <a:t>• convenient public transport</a:t>
            </a:r>
            <a:endParaRPr kumimoji="1" lang="zh-CN" altLang="en-US" sz="2200" kern="0" dirty="0">
              <a:latin typeface="Arial"/>
            </a:endParaRPr>
          </a:p>
        </p:txBody>
      </p:sp>
      <p:sp>
        <p:nvSpPr>
          <p:cNvPr id="28" name="圆角矩形 27"/>
          <p:cNvSpPr/>
          <p:nvPr/>
        </p:nvSpPr>
        <p:spPr>
          <a:xfrm>
            <a:off x="571472" y="5589240"/>
            <a:ext cx="7344816" cy="936104"/>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780282" y="5665404"/>
            <a:ext cx="7006428" cy="763992"/>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r>
              <a:rPr lang="en-US" altLang="zh-CN" sz="2200" b="1" dirty="0">
                <a:solidFill>
                  <a:srgbClr val="FF6600"/>
                </a:solidFill>
              </a:rPr>
              <a:t>Concluding sentence: </a:t>
            </a:r>
            <a:r>
              <a:rPr lang="en-US" altLang="zh-CN" sz="2200" dirty="0"/>
              <a:t>Consider these points carefully and find the most suitable university. </a:t>
            </a:r>
          </a:p>
        </p:txBody>
      </p:sp>
      <p:sp>
        <p:nvSpPr>
          <p:cNvPr id="24" name="TextBox 23"/>
          <p:cNvSpPr txBox="1"/>
          <p:nvPr/>
        </p:nvSpPr>
        <p:spPr>
          <a:xfrm>
            <a:off x="3749354" y="752757"/>
            <a:ext cx="3465852" cy="461665"/>
          </a:xfrm>
          <a:prstGeom prst="rect">
            <a:avLst/>
          </a:prstGeom>
          <a:noFill/>
        </p:spPr>
        <p:txBody>
          <a:bodyPr wrap="square" rtlCol="0">
            <a:spAutoFit/>
          </a:bodyPr>
          <a:lstStyle/>
          <a:p>
            <a:r>
              <a:rPr lang="en-US" altLang="zh-CN" sz="2400" dirty="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pic>
        <p:nvPicPr>
          <p:cNvPr id="19" name="图片 18" descr="图片4.png"/>
          <p:cNvPicPr>
            <a:picLocks noChangeAspect="1"/>
          </p:cNvPicPr>
          <p:nvPr/>
        </p:nvPicPr>
        <p:blipFill>
          <a:blip r:embed="rId3" cstate="print"/>
          <a:stretch>
            <a:fillRect/>
          </a:stretch>
        </p:blipFill>
        <p:spPr>
          <a:xfrm>
            <a:off x="0" y="38568"/>
            <a:ext cx="3163563" cy="1164240"/>
          </a:xfrm>
          <a:prstGeom prst="rect">
            <a:avLst/>
          </a:prstGeom>
        </p:spPr>
      </p:pic>
      <p:pic>
        <p:nvPicPr>
          <p:cNvPr id="22"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8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8" grpId="0"/>
      <p:bldP spid="20" grpId="0"/>
      <p:bldP spid="21" grpId="0"/>
      <p:bldP spid="23" grpId="0"/>
      <p:bldP spid="26" grpId="0"/>
      <p:bldP spid="27" grpId="0"/>
      <p:bldP spid="28" grpId="0" animBg="1"/>
      <p:bldP spid="2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483" y="857232"/>
            <a:ext cx="8768005" cy="5920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00034" y="1571612"/>
            <a:ext cx="6521376" cy="5001369"/>
          </a:xfrm>
          <a:prstGeom prst="rect">
            <a:avLst/>
          </a:prstGeom>
          <a:noFill/>
        </p:spPr>
        <p:txBody>
          <a:bodyPr wrap="square" rtlCol="0">
            <a:spAutoFit/>
          </a:bodyPr>
          <a:lstStyle/>
          <a:p>
            <a:pPr algn="just">
              <a:lnSpc>
                <a:spcPct val="110000"/>
              </a:lnSpc>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Sample paragraph</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p>
          <a:p>
            <a:pPr algn="just">
              <a:lnSpc>
                <a:spcPct val="110000"/>
              </a:lnSpc>
              <a:defRPr/>
            </a:pPr>
            <a:r>
              <a:rPr lang="en-US" altLang="zh-CN" sz="2400" dirty="0">
                <a:latin typeface="Helvetica" pitchFamily="34" charset="0"/>
                <a:ea typeface="Cambria Math" pitchFamily="18" charset="0"/>
                <a:cs typeface="Arial" pitchFamily="34" charset="0"/>
              </a:rPr>
              <a:t>When choosing a university, you must consider some key factors. </a:t>
            </a:r>
            <a:r>
              <a:rPr lang="en-US" altLang="zh-CN" sz="2400" b="1" dirty="0">
                <a:solidFill>
                  <a:srgbClr val="FF6600"/>
                </a:solidFill>
                <a:latin typeface="Helvetica" pitchFamily="34" charset="0"/>
                <a:ea typeface="Cambria Math" pitchFamily="18" charset="0"/>
                <a:cs typeface="Arial" pitchFamily="34" charset="0"/>
              </a:rPr>
              <a:t>(Topic sentence) </a:t>
            </a:r>
            <a:r>
              <a:rPr lang="en-US" altLang="zh-CN" sz="2400" dirty="0">
                <a:latin typeface="Helvetica" pitchFamily="34" charset="0"/>
                <a:ea typeface="Cambria Math" pitchFamily="18" charset="0"/>
                <a:cs typeface="Arial" pitchFamily="34" charset="0"/>
              </a:rPr>
              <a:t>The most important factor is whether the university can prepare you well for your future. It should provide up-to-date courses and have qualified professors. </a:t>
            </a:r>
            <a:r>
              <a:rPr lang="en-US" altLang="zh-CN" sz="2400" b="1" dirty="0">
                <a:solidFill>
                  <a:srgbClr val="FF6600"/>
                </a:solidFill>
                <a:latin typeface="Helvetica" pitchFamily="34" charset="0"/>
                <a:ea typeface="Cambria Math" pitchFamily="18" charset="0"/>
                <a:cs typeface="Arial" pitchFamily="34" charset="0"/>
              </a:rPr>
              <a:t>(Detail 1) </a:t>
            </a:r>
            <a:r>
              <a:rPr lang="en-US" altLang="zh-CN" sz="2400" dirty="0">
                <a:latin typeface="Helvetica" pitchFamily="34" charset="0"/>
                <a:ea typeface="Cambria Math" pitchFamily="18" charset="0"/>
                <a:cs typeface="Arial" pitchFamily="34" charset="0"/>
              </a:rPr>
              <a:t>Another factor is affordability. You need to be able to afford  the tuition fees and living expenses. Some schools offer scholarships to outstanding students or to those who cannot afford the</a:t>
            </a:r>
          </a:p>
          <a:p>
            <a:pPr algn="just">
              <a:lnSpc>
                <a:spcPct val="110000"/>
              </a:lnSpc>
              <a:defRPr/>
            </a:pPr>
            <a:r>
              <a:rPr lang="en-US" altLang="zh-CN" sz="2400" dirty="0">
                <a:latin typeface="Helvetica" pitchFamily="34" charset="0"/>
                <a:ea typeface="Cambria Math" pitchFamily="18" charset="0"/>
                <a:cs typeface="Arial" pitchFamily="34" charset="0"/>
              </a:rPr>
              <a:t>tuition fees. </a:t>
            </a:r>
            <a:r>
              <a:rPr lang="en-US" altLang="zh-CN" sz="2400" b="1" dirty="0">
                <a:solidFill>
                  <a:srgbClr val="FF6600"/>
                </a:solidFill>
                <a:latin typeface="Helvetica" pitchFamily="34" charset="0"/>
                <a:ea typeface="Cambria Math" pitchFamily="18" charset="0"/>
                <a:cs typeface="Arial" pitchFamily="34" charset="0"/>
              </a:rPr>
              <a:t>(Detail 2)</a:t>
            </a:r>
          </a:p>
        </p:txBody>
      </p:sp>
      <p:sp>
        <p:nvSpPr>
          <p:cNvPr id="11" name="TextBox 10"/>
          <p:cNvSpPr txBox="1"/>
          <p:nvPr/>
        </p:nvSpPr>
        <p:spPr>
          <a:xfrm>
            <a:off x="3749354" y="752757"/>
            <a:ext cx="3465852" cy="461665"/>
          </a:xfrm>
          <a:prstGeom prst="rect">
            <a:avLst/>
          </a:prstGeom>
          <a:noFill/>
        </p:spPr>
        <p:txBody>
          <a:bodyPr wrap="square" rtlCol="0">
            <a:spAutoFit/>
          </a:bodyPr>
          <a:lstStyle/>
          <a:p>
            <a:r>
              <a:rPr lang="en-US" altLang="zh-CN" sz="2400" dirty="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pic>
        <p:nvPicPr>
          <p:cNvPr id="8" name="图片 7" descr="图片4.png"/>
          <p:cNvPicPr>
            <a:picLocks noChangeAspect="1"/>
          </p:cNvPicPr>
          <p:nvPr/>
        </p:nvPicPr>
        <p:blipFill>
          <a:blip r:embed="rId4" cstate="print"/>
          <a:stretch>
            <a:fillRect/>
          </a:stretch>
        </p:blipFill>
        <p:spPr>
          <a:xfrm>
            <a:off x="0" y="38568"/>
            <a:ext cx="3163563" cy="1164240"/>
          </a:xfrm>
          <a:prstGeom prst="rect">
            <a:avLst/>
          </a:prstGeom>
        </p:spPr>
      </p:pic>
      <p:pic>
        <p:nvPicPr>
          <p:cNvPr id="9"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descr="图片20.png"/>
          <p:cNvPicPr>
            <a:picLocks noChangeAspect="1"/>
          </p:cNvPicPr>
          <p:nvPr/>
        </p:nvPicPr>
        <p:blipFill>
          <a:blip r:embed="rId7" cstate="print">
            <a:clrChange>
              <a:clrFrom>
                <a:srgbClr val="000000">
                  <a:alpha val="0"/>
                </a:srgbClr>
              </a:clrFrom>
              <a:clrTo>
                <a:srgbClr val="000000">
                  <a:alpha val="0"/>
                </a:srgbClr>
              </a:clrTo>
            </a:clrChange>
          </a:blip>
          <a:stretch>
            <a:fillRect/>
          </a:stretch>
        </p:blipFill>
        <p:spPr>
          <a:xfrm>
            <a:off x="5846900" y="6054891"/>
            <a:ext cx="725364" cy="463258"/>
          </a:xfrm>
          <a:prstGeom prst="rect">
            <a:avLst/>
          </a:prstGeom>
        </p:spPr>
      </p:pic>
    </p:spTree>
    <p:extLst>
      <p:ext uri="{BB962C8B-B14F-4D97-AF65-F5344CB8AC3E}">
        <p14:creationId xmlns:p14="http://schemas.microsoft.com/office/powerpoint/2010/main" val="2384776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TextBox 8"/>
          <p:cNvSpPr txBox="1">
            <a:spLocks noChangeArrowheads="1"/>
          </p:cNvSpPr>
          <p:nvPr/>
        </p:nvSpPr>
        <p:spPr bwMode="auto">
          <a:xfrm>
            <a:off x="928662" y="1928802"/>
            <a:ext cx="7634288" cy="830997"/>
          </a:xfrm>
          <a:prstGeom prst="rect">
            <a:avLst/>
          </a:prstGeom>
          <a:noFill/>
          <a:ln w="9525">
            <a:noFill/>
            <a:miter lim="800000"/>
            <a:headEnd/>
            <a:tailEnd/>
          </a:ln>
        </p:spPr>
        <p:txBody>
          <a:bodyPr>
            <a:spAutoFit/>
          </a:bodyPr>
          <a:lstStyle/>
          <a:p>
            <a:pPr marL="271463" indent="-271463" eaLnBrk="0" hangingPunct="0"/>
            <a:r>
              <a:rPr lang="en-US" altLang="zh-CN" sz="2400" dirty="0">
                <a:latin typeface="Helvetica"/>
                <a:ea typeface="楷体_GB2312" pitchFamily="49" charset="-122"/>
              </a:rPr>
              <a:t>1. Match the name of the person in the left column with the tip given by the person in the right column.</a:t>
            </a:r>
          </a:p>
        </p:txBody>
      </p:sp>
      <p:sp>
        <p:nvSpPr>
          <p:cNvPr id="11" name="矩形 10"/>
          <p:cNvSpPr/>
          <p:nvPr/>
        </p:nvSpPr>
        <p:spPr>
          <a:xfrm>
            <a:off x="714348" y="1071546"/>
            <a:ext cx="8062916" cy="830997"/>
          </a:xfrm>
          <a:prstGeom prst="rect">
            <a:avLst/>
          </a:prstGeom>
        </p:spPr>
        <p:txBody>
          <a:bodyPr wrap="square">
            <a:spAutoFit/>
          </a:bodyPr>
          <a:lstStyle/>
          <a:p>
            <a:pPr>
              <a:defRPr/>
            </a:pPr>
            <a:r>
              <a:rPr lang="en-US" altLang="zh-CN" sz="2400" b="1" dirty="0">
                <a:latin typeface="Helvetica"/>
                <a:ea typeface="Helvetica Neue"/>
                <a:cs typeface="Helvetica Neue"/>
              </a:rPr>
              <a:t>Listen to an interview about tips for freshman students and do the following exercise.</a:t>
            </a:r>
            <a:endParaRPr lang="zh-CN" altLang="en-US" sz="2400" b="1" dirty="0">
              <a:latin typeface="Helvetica"/>
              <a:ea typeface="Helvetica Neue"/>
              <a:cs typeface="Helvetica Neue"/>
            </a:endParaRPr>
          </a:p>
        </p:txBody>
      </p:sp>
      <p:sp>
        <p:nvSpPr>
          <p:cNvPr id="10" name="矩形 9"/>
          <p:cNvSpPr/>
          <p:nvPr/>
        </p:nvSpPr>
        <p:spPr>
          <a:xfrm>
            <a:off x="3067911" y="427644"/>
            <a:ext cx="4075857" cy="572464"/>
          </a:xfrm>
          <a:prstGeom prst="rect">
            <a:avLst/>
          </a:prstGeom>
        </p:spPr>
        <p:txBody>
          <a:bodyPr wrap="square">
            <a:spAutoFit/>
          </a:bodyPr>
          <a:lstStyle/>
          <a:p>
            <a:pPr algn="just">
              <a:lnSpc>
                <a:spcPct val="130000"/>
              </a:lnSpc>
              <a:defRPr/>
            </a:pPr>
            <a:r>
              <a:rPr lang="en-US" altLang="zh-CN" sz="2400" b="1" dirty="0">
                <a:solidFill>
                  <a:srgbClr val="006600"/>
                </a:solidFill>
                <a:latin typeface="Helvetica"/>
                <a:ea typeface="Helvetica Neue"/>
                <a:cs typeface="Helvetica Neue"/>
              </a:rPr>
              <a:t>Short answer questions</a:t>
            </a:r>
            <a:endParaRPr lang="zh-CN" altLang="en-US" sz="2400" b="1" dirty="0">
              <a:solidFill>
                <a:srgbClr val="006600"/>
              </a:solidFill>
              <a:latin typeface="Helvetica"/>
              <a:ea typeface="Helvetica Neue"/>
              <a:cs typeface="Helvetica Neue"/>
            </a:endParaRPr>
          </a:p>
        </p:txBody>
      </p:sp>
      <p:pic>
        <p:nvPicPr>
          <p:cNvPr id="14" name="图片 13" descr="1.png"/>
          <p:cNvPicPr>
            <a:picLocks noChangeAspect="1"/>
          </p:cNvPicPr>
          <p:nvPr/>
        </p:nvPicPr>
        <p:blipFill>
          <a:blip r:embed="rId3" cstate="print"/>
          <a:stretch>
            <a:fillRect/>
          </a:stretch>
        </p:blipFill>
        <p:spPr>
          <a:xfrm>
            <a:off x="0" y="0"/>
            <a:ext cx="2803928" cy="1011852"/>
          </a:xfrm>
          <a:prstGeom prst="rect">
            <a:avLst/>
          </a:prstGeom>
        </p:spPr>
      </p:pic>
      <p:graphicFrame>
        <p:nvGraphicFramePr>
          <p:cNvPr id="13" name="表格 12"/>
          <p:cNvGraphicFramePr>
            <a:graphicFrameLocks noGrp="1"/>
          </p:cNvGraphicFramePr>
          <p:nvPr/>
        </p:nvGraphicFramePr>
        <p:xfrm>
          <a:off x="1285852" y="2786058"/>
          <a:ext cx="7572428" cy="2590800"/>
        </p:xfrm>
        <a:graphic>
          <a:graphicData uri="http://schemas.openxmlformats.org/drawingml/2006/table">
            <a:tbl>
              <a:tblPr firstRow="1" bandRow="1">
                <a:tableStyleId>{5C22544A-7EE6-4342-B048-85BDC9FD1C3A}</a:tableStyleId>
              </a:tblPr>
              <a:tblGrid>
                <a:gridCol w="1428760">
                  <a:extLst>
                    <a:ext uri="{9D8B030D-6E8A-4147-A177-3AD203B41FA5}">
                      <a16:colId xmlns:a16="http://schemas.microsoft.com/office/drawing/2014/main" val="20000"/>
                    </a:ext>
                  </a:extLst>
                </a:gridCol>
                <a:gridCol w="6143668">
                  <a:extLst>
                    <a:ext uri="{9D8B030D-6E8A-4147-A177-3AD203B41FA5}">
                      <a16:colId xmlns:a16="http://schemas.microsoft.com/office/drawing/2014/main" val="20001"/>
                    </a:ext>
                  </a:extLst>
                </a:gridCol>
              </a:tblGrid>
              <a:tr h="370840">
                <a:tc>
                  <a:txBody>
                    <a:bodyPr/>
                    <a:lstStyle/>
                    <a:p>
                      <a:pPr algn="ctr"/>
                      <a:r>
                        <a:rPr lang="en-US" altLang="zh-CN" sz="2400" dirty="0"/>
                        <a:t>Name</a:t>
                      </a:r>
                      <a:endParaRPr lang="zh-CN" altLang="en-US" sz="2400" dirty="0"/>
                    </a:p>
                  </a:txBody>
                  <a:tcPr/>
                </a:tc>
                <a:tc>
                  <a:txBody>
                    <a:bodyPr/>
                    <a:lstStyle/>
                    <a:p>
                      <a:pPr algn="l"/>
                      <a:r>
                        <a:rPr lang="en-US" altLang="zh-CN" sz="2400" dirty="0"/>
                        <a:t>                         Tip</a:t>
                      </a:r>
                      <a:endParaRPr lang="zh-CN" altLang="en-US" sz="2400" dirty="0"/>
                    </a:p>
                  </a:txBody>
                  <a:tcPr/>
                </a:tc>
                <a:extLst>
                  <a:ext uri="{0D108BD9-81ED-4DB2-BD59-A6C34878D82A}">
                    <a16:rowId xmlns:a16="http://schemas.microsoft.com/office/drawing/2014/main" val="10000"/>
                  </a:ext>
                </a:extLst>
              </a:tr>
              <a:tr h="328618">
                <a:tc>
                  <a:txBody>
                    <a:bodyPr/>
                    <a:lstStyle/>
                    <a:p>
                      <a:r>
                        <a:rPr lang="en-US" altLang="zh-CN" sz="2200" b="0" kern="1200" baseline="0" dirty="0">
                          <a:solidFill>
                            <a:schemeClr val="dk1"/>
                          </a:solidFill>
                          <a:latin typeface="+mn-lt"/>
                          <a:ea typeface="+mn-ea"/>
                          <a:cs typeface="+mn-cs"/>
                        </a:rPr>
                        <a:t>1 Jennifer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a:t>A  keep a balance</a:t>
                      </a:r>
                    </a:p>
                  </a:txBody>
                  <a:tcPr/>
                </a:tc>
                <a:extLst>
                  <a:ext uri="{0D108BD9-81ED-4DB2-BD59-A6C34878D82A}">
                    <a16:rowId xmlns:a16="http://schemas.microsoft.com/office/drawing/2014/main" val="10001"/>
                  </a:ext>
                </a:extLst>
              </a:tr>
              <a:tr h="228608">
                <a:tc>
                  <a:txBody>
                    <a:bodyPr/>
                    <a:lstStyle/>
                    <a:p>
                      <a:r>
                        <a:rPr lang="en-US" altLang="zh-CN" sz="2200" b="0" kern="1200" baseline="0" dirty="0">
                          <a:solidFill>
                            <a:schemeClr val="dk1"/>
                          </a:solidFill>
                          <a:latin typeface="+mn-lt"/>
                          <a:ea typeface="+mn-ea"/>
                          <a:cs typeface="+mn-cs"/>
                        </a:rPr>
                        <a:t>2 Mark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a:t>B  go to class regularly</a:t>
                      </a:r>
                    </a:p>
                  </a:txBody>
                  <a:tcPr/>
                </a:tc>
                <a:extLst>
                  <a:ext uri="{0D108BD9-81ED-4DB2-BD59-A6C34878D82A}">
                    <a16:rowId xmlns:a16="http://schemas.microsoft.com/office/drawing/2014/main" val="10002"/>
                  </a:ext>
                </a:extLst>
              </a:tr>
              <a:tr h="370840">
                <a:tc>
                  <a:txBody>
                    <a:bodyPr/>
                    <a:lstStyle/>
                    <a:p>
                      <a:r>
                        <a:rPr lang="en-US" altLang="zh-CN" sz="2200" b="0" kern="1200" baseline="0" dirty="0">
                          <a:solidFill>
                            <a:schemeClr val="dk1"/>
                          </a:solidFill>
                          <a:latin typeface="+mn-lt"/>
                          <a:ea typeface="+mn-ea"/>
                          <a:cs typeface="+mn-cs"/>
                        </a:rPr>
                        <a:t>3 Nancy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a:t>C  get involved on campus</a:t>
                      </a:r>
                    </a:p>
                  </a:txBody>
                  <a:tcPr/>
                </a:tc>
                <a:extLst>
                  <a:ext uri="{0D108BD9-81ED-4DB2-BD59-A6C34878D82A}">
                    <a16:rowId xmlns:a16="http://schemas.microsoft.com/office/drawing/2014/main" val="10003"/>
                  </a:ext>
                </a:extLst>
              </a:tr>
              <a:tr h="370840">
                <a:tc>
                  <a:txBody>
                    <a:bodyPr/>
                    <a:lstStyle/>
                    <a:p>
                      <a:r>
                        <a:rPr lang="en-US" altLang="zh-CN" sz="2200" b="0" kern="1200" baseline="0" dirty="0">
                          <a:solidFill>
                            <a:schemeClr val="dk1"/>
                          </a:solidFill>
                          <a:latin typeface="+mn-lt"/>
                          <a:ea typeface="+mn-ea"/>
                          <a:cs typeface="+mn-cs"/>
                        </a:rPr>
                        <a:t>4 Simon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a:t>D  find a good place to study</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b="0" kern="1200" baseline="0" dirty="0">
                          <a:solidFill>
                            <a:schemeClr val="dk1"/>
                          </a:solidFill>
                          <a:latin typeface="+mn-lt"/>
                          <a:ea typeface="+mn-ea"/>
                          <a:cs typeface="+mn-cs"/>
                        </a:rPr>
                        <a:t>5 Sarah</a:t>
                      </a:r>
                      <a:endParaRPr lang="zh-CN" altLang="en-US" sz="2200" b="0" dirty="0"/>
                    </a:p>
                  </a:txBody>
                  <a:tcPr/>
                </a:tc>
                <a:tc>
                  <a:txBody>
                    <a:bodyPr/>
                    <a:lstStyle/>
                    <a:p>
                      <a:pPr marL="271463" marR="0" indent="-271463" algn="l" defTabSz="914400" rtl="0" eaLnBrk="1" fontAlgn="auto" latinLnBrk="0" hangingPunct="1">
                        <a:lnSpc>
                          <a:spcPct val="100000"/>
                        </a:lnSpc>
                        <a:spcBef>
                          <a:spcPts val="0"/>
                        </a:spcBef>
                        <a:spcAft>
                          <a:spcPts val="0"/>
                        </a:spcAft>
                        <a:buClrTx/>
                        <a:buSzTx/>
                        <a:buFontTx/>
                        <a:buNone/>
                        <a:tabLst/>
                        <a:defRPr/>
                      </a:pPr>
                      <a:r>
                        <a:rPr lang="en-US" altLang="zh-CN" sz="2200" dirty="0"/>
                        <a:t>E  take advantage of the study resources on campus</a:t>
                      </a:r>
                      <a:endParaRPr lang="zh-CN" altLang="en-US" sz="2200" dirty="0"/>
                    </a:p>
                  </a:txBody>
                  <a:tcPr/>
                </a:tc>
                <a:extLst>
                  <a:ext uri="{0D108BD9-81ED-4DB2-BD59-A6C34878D82A}">
                    <a16:rowId xmlns:a16="http://schemas.microsoft.com/office/drawing/2014/main" val="10005"/>
                  </a:ext>
                </a:extLst>
              </a:tr>
            </a:tbl>
          </a:graphicData>
        </a:graphic>
      </p:graphicFrame>
      <p:pic>
        <p:nvPicPr>
          <p:cNvPr id="15" name="图片 11" descr="u=2135434136,2842514633&amp;fm=23&amp;gp=0.jpg">
            <a:hlinkClick r:id="rId4" action="ppaction://hlinkfile"/>
          </p:cNvPr>
          <p:cNvPicPr>
            <a:picLocks noChangeAspect="1"/>
          </p:cNvPicPr>
          <p:nvPr/>
        </p:nvPicPr>
        <p:blipFill>
          <a:blip r:embed="rId5" cstate="print"/>
          <a:srcRect/>
          <a:stretch>
            <a:fillRect/>
          </a:stretch>
        </p:blipFill>
        <p:spPr bwMode="auto">
          <a:xfrm>
            <a:off x="6858016" y="1500174"/>
            <a:ext cx="433388" cy="433387"/>
          </a:xfrm>
          <a:prstGeom prst="rect">
            <a:avLst/>
          </a:prstGeom>
          <a:noFill/>
          <a:ln w="9525">
            <a:noFill/>
            <a:miter lim="800000"/>
            <a:headEnd/>
            <a:tailEnd/>
          </a:ln>
        </p:spPr>
      </p:pic>
      <p:pic>
        <p:nvPicPr>
          <p:cNvPr id="8"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8"/>
          <p:cNvSpPr txBox="1">
            <a:spLocks noChangeArrowheads="1"/>
          </p:cNvSpPr>
          <p:nvPr/>
        </p:nvSpPr>
        <p:spPr bwMode="auto">
          <a:xfrm>
            <a:off x="1142976" y="5500702"/>
            <a:ext cx="7358114" cy="830997"/>
          </a:xfrm>
          <a:prstGeom prst="rect">
            <a:avLst/>
          </a:prstGeom>
          <a:noFill/>
          <a:ln w="9525">
            <a:noFill/>
            <a:miter lim="800000"/>
            <a:headEnd/>
            <a:tailEnd/>
          </a:ln>
        </p:spPr>
        <p:txBody>
          <a:bodyPr wrap="square">
            <a:spAutoFit/>
          </a:bodyPr>
          <a:lstStyle/>
          <a:p>
            <a:r>
              <a:rPr lang="en-US" altLang="zh-CN" sz="2400" dirty="0">
                <a:latin typeface="Helvetica"/>
                <a:ea typeface="楷体_GB2312" pitchFamily="49" charset="-122"/>
              </a:rPr>
              <a:t>2. What advice did your parents give you before </a:t>
            </a:r>
          </a:p>
          <a:p>
            <a:pPr marL="357188" indent="-357188"/>
            <a:r>
              <a:rPr lang="en-US" altLang="zh-CN" sz="2400" dirty="0">
                <a:latin typeface="Helvetica"/>
                <a:ea typeface="楷体_GB2312" pitchFamily="49" charset="-122"/>
              </a:rPr>
              <a:t>    you left for college?</a:t>
            </a:r>
          </a:p>
        </p:txBody>
      </p:sp>
    </p:spTree>
    <p:extLst>
      <p:ext uri="{BB962C8B-B14F-4D97-AF65-F5344CB8AC3E}">
        <p14:creationId xmlns:p14="http://schemas.microsoft.com/office/powerpoint/2010/main" val="21148825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483" y="905044"/>
            <a:ext cx="8768005" cy="562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642910" y="1863404"/>
            <a:ext cx="6244177" cy="3376309"/>
          </a:xfrm>
          <a:prstGeom prst="rect">
            <a:avLst/>
          </a:prstGeom>
          <a:noFill/>
        </p:spPr>
        <p:txBody>
          <a:bodyPr wrap="square" rtlCol="0">
            <a:spAutoFit/>
          </a:bodyPr>
          <a:lstStyle/>
          <a:p>
            <a:pPr algn="just">
              <a:lnSpc>
                <a:spcPct val="110000"/>
              </a:lnSpc>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Sample paragraph</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p>
          <a:p>
            <a:pPr algn="just">
              <a:lnSpc>
                <a:spcPct val="110000"/>
              </a:lnSpc>
              <a:defRPr/>
            </a:pPr>
            <a:endParaRPr lang="en-US" altLang="en-US" sz="2400" b="1" dirty="0">
              <a:solidFill>
                <a:schemeClr val="accent6">
                  <a:lumMod val="75000"/>
                </a:schemeClr>
              </a:solidFill>
              <a:latin typeface="华文楷体" pitchFamily="2" charset="-122"/>
              <a:ea typeface="华文楷体" pitchFamily="2" charset="-122"/>
              <a:cs typeface="Arial" pitchFamily="34" charset="0"/>
            </a:endParaRPr>
          </a:p>
          <a:p>
            <a:pPr algn="just">
              <a:lnSpc>
                <a:spcPct val="110000"/>
              </a:lnSpc>
              <a:defRPr/>
            </a:pPr>
            <a:r>
              <a:rPr lang="en-US" altLang="zh-CN" sz="2400" dirty="0">
                <a:latin typeface="Helvetica" pitchFamily="34" charset="0"/>
                <a:ea typeface="Cambria Math" pitchFamily="18" charset="0"/>
                <a:cs typeface="Arial" pitchFamily="34" charset="0"/>
              </a:rPr>
              <a:t>Finally, a good location is also important. An ideal school should be located in a quiet place and have convenient public transport. </a:t>
            </a:r>
            <a:r>
              <a:rPr lang="en-US" altLang="zh-CN" sz="2400" b="1" dirty="0">
                <a:solidFill>
                  <a:srgbClr val="FF6600"/>
                </a:solidFill>
                <a:latin typeface="Helvetica" pitchFamily="34" charset="0"/>
                <a:ea typeface="Cambria Math" pitchFamily="18" charset="0"/>
                <a:cs typeface="Arial" pitchFamily="34" charset="0"/>
              </a:rPr>
              <a:t>(Detail 3) </a:t>
            </a:r>
            <a:r>
              <a:rPr lang="en-US" altLang="zh-CN" sz="2400" dirty="0">
                <a:latin typeface="Helvetica" pitchFamily="34" charset="0"/>
                <a:ea typeface="Cambria Math" pitchFamily="18" charset="0"/>
                <a:cs typeface="Arial" pitchFamily="34" charset="0"/>
              </a:rPr>
              <a:t>You should consider these factors carefully in order to find the most suitable university. </a:t>
            </a:r>
            <a:r>
              <a:rPr lang="en-US" altLang="zh-CN" sz="2400" b="1" dirty="0">
                <a:solidFill>
                  <a:srgbClr val="FF6600"/>
                </a:solidFill>
                <a:latin typeface="Helvetica" pitchFamily="34" charset="0"/>
                <a:ea typeface="Cambria Math" pitchFamily="18" charset="0"/>
                <a:cs typeface="Arial" pitchFamily="34" charset="0"/>
              </a:rPr>
              <a:t>(Concluding sentence)</a:t>
            </a:r>
          </a:p>
        </p:txBody>
      </p:sp>
      <p:sp>
        <p:nvSpPr>
          <p:cNvPr id="10" name="TextBox 9"/>
          <p:cNvSpPr txBox="1"/>
          <p:nvPr/>
        </p:nvSpPr>
        <p:spPr>
          <a:xfrm>
            <a:off x="3749354" y="752757"/>
            <a:ext cx="3465852" cy="461665"/>
          </a:xfrm>
          <a:prstGeom prst="rect">
            <a:avLst/>
          </a:prstGeom>
          <a:noFill/>
        </p:spPr>
        <p:txBody>
          <a:bodyPr wrap="square" rtlCol="0">
            <a:spAutoFit/>
          </a:bodyPr>
          <a:lstStyle/>
          <a:p>
            <a:r>
              <a:rPr lang="en-US" altLang="zh-CN" sz="2400" dirty="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pic>
        <p:nvPicPr>
          <p:cNvPr id="7" name="图片 6" descr="图片4.png"/>
          <p:cNvPicPr>
            <a:picLocks noChangeAspect="1"/>
          </p:cNvPicPr>
          <p:nvPr/>
        </p:nvPicPr>
        <p:blipFill>
          <a:blip r:embed="rId4" cstate="print"/>
          <a:stretch>
            <a:fillRect/>
          </a:stretch>
        </p:blipFill>
        <p:spPr>
          <a:xfrm>
            <a:off x="0" y="38568"/>
            <a:ext cx="3163563" cy="1164240"/>
          </a:xfrm>
          <a:prstGeom prst="rect">
            <a:avLst/>
          </a:prstGeom>
        </p:spPr>
      </p:pic>
      <p:pic>
        <p:nvPicPr>
          <p:cNvPr id="6"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73799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62824" y="1579235"/>
            <a:ext cx="3115092" cy="492443"/>
          </a:xfrm>
          <a:prstGeom prst="rect">
            <a:avLst/>
          </a:prstGeom>
          <a:noFill/>
          <a:ln>
            <a:solidFill>
              <a:srgbClr val="FF6600"/>
            </a:solidFill>
          </a:ln>
          <a:effectLst>
            <a:glow rad="63500">
              <a:schemeClr val="accent6">
                <a:satMod val="175000"/>
                <a:alpha val="40000"/>
              </a:schemeClr>
            </a:glow>
          </a:effectLst>
        </p:spPr>
        <p:txBody>
          <a:bodyPr wrap="square" rtlCol="0">
            <a:spAutoFit/>
          </a:bodyPr>
          <a:lstStyle/>
          <a:p>
            <a:r>
              <a:rPr lang="en-US" altLang="zh-CN" sz="2600" b="1" dirty="0">
                <a:latin typeface="Helvetica" pitchFamily="34" charset="0"/>
                <a:ea typeface="楷体_GB2312" pitchFamily="49" charset="-122"/>
              </a:rPr>
              <a:t>Writing practice</a:t>
            </a:r>
            <a:endParaRPr lang="zh-CN" altLang="en-US" sz="2600" b="1" dirty="0"/>
          </a:p>
        </p:txBody>
      </p:sp>
      <p:sp>
        <p:nvSpPr>
          <p:cNvPr id="25" name="Rectangle 1"/>
          <p:cNvSpPr>
            <a:spLocks noChangeArrowheads="1"/>
          </p:cNvSpPr>
          <p:nvPr/>
        </p:nvSpPr>
        <p:spPr bwMode="auto">
          <a:xfrm>
            <a:off x="428596" y="2893703"/>
            <a:ext cx="5295631" cy="1865126"/>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eaLnBrk="0" hangingPunct="0">
              <a:lnSpc>
                <a:spcPct val="120000"/>
              </a:lnSpc>
              <a:defRPr/>
            </a:pPr>
            <a:r>
              <a:rPr lang="en-US" altLang="zh-CN" sz="2400" b="1" dirty="0">
                <a:latin typeface="Helvetica" pitchFamily="34" charset="0"/>
                <a:ea typeface="Cambria Math" pitchFamily="18" charset="0"/>
                <a:cs typeface="Arial" pitchFamily="34" charset="0"/>
              </a:rPr>
              <a:t>Directions:  </a:t>
            </a:r>
            <a:r>
              <a:rPr lang="en-US" altLang="zh-CN" sz="2400" dirty="0">
                <a:latin typeface="Helvetica" pitchFamily="34" charset="0"/>
                <a:ea typeface="Cambria Math" pitchFamily="18" charset="0"/>
                <a:cs typeface="Arial" pitchFamily="34" charset="0"/>
              </a:rPr>
              <a:t>Write a paragraph on one of the following topics. One of the topics has an outline you can follow. </a:t>
            </a:r>
          </a:p>
        </p:txBody>
      </p:sp>
      <p:sp>
        <p:nvSpPr>
          <p:cNvPr id="10" name="TextBox 9"/>
          <p:cNvSpPr txBox="1"/>
          <p:nvPr/>
        </p:nvSpPr>
        <p:spPr>
          <a:xfrm>
            <a:off x="3749354" y="752757"/>
            <a:ext cx="3465852" cy="461665"/>
          </a:xfrm>
          <a:prstGeom prst="rect">
            <a:avLst/>
          </a:prstGeom>
          <a:noFill/>
        </p:spPr>
        <p:txBody>
          <a:bodyPr wrap="square" rtlCol="0">
            <a:spAutoFit/>
          </a:bodyPr>
          <a:lstStyle/>
          <a:p>
            <a:r>
              <a:rPr lang="en-US" altLang="zh-CN" sz="2400" dirty="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pic>
        <p:nvPicPr>
          <p:cNvPr id="8" name="图片 7" descr="图片4.png"/>
          <p:cNvPicPr>
            <a:picLocks noChangeAspect="1"/>
          </p:cNvPicPr>
          <p:nvPr/>
        </p:nvPicPr>
        <p:blipFill>
          <a:blip r:embed="rId3" cstate="print"/>
          <a:stretch>
            <a:fillRect/>
          </a:stretch>
        </p:blipFill>
        <p:spPr>
          <a:xfrm>
            <a:off x="0" y="38568"/>
            <a:ext cx="3163563" cy="1164240"/>
          </a:xfrm>
          <a:prstGeom prst="rect">
            <a:avLst/>
          </a:prstGeom>
        </p:spPr>
      </p:pic>
      <p:pic>
        <p:nvPicPr>
          <p:cNvPr id="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D:\已买图\物品\8034718712_M.jpg"/>
          <p:cNvPicPr>
            <a:picLocks noChangeAspect="1" noChangeArrowheads="1"/>
          </p:cNvPicPr>
          <p:nvPr/>
        </p:nvPicPr>
        <p:blipFill>
          <a:blip r:embed="rId6" cstate="print"/>
          <a:srcRect/>
          <a:stretch>
            <a:fillRect/>
          </a:stretch>
        </p:blipFill>
        <p:spPr bwMode="auto">
          <a:xfrm>
            <a:off x="5508105" y="2660346"/>
            <a:ext cx="3635896" cy="2423183"/>
          </a:xfrm>
          <a:prstGeom prst="rect">
            <a:avLst/>
          </a:prstGeom>
          <a:ln>
            <a:noFill/>
          </a:ln>
          <a:effectLst>
            <a:softEdge rad="112500"/>
          </a:effectLst>
        </p:spPr>
      </p:pic>
    </p:spTree>
    <p:extLst>
      <p:ext uri="{BB962C8B-B14F-4D97-AF65-F5344CB8AC3E}">
        <p14:creationId xmlns:p14="http://schemas.microsoft.com/office/powerpoint/2010/main" val="35347210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214414" y="1428736"/>
            <a:ext cx="6104706" cy="513536"/>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1336778" y="1428736"/>
            <a:ext cx="6196670" cy="45140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r>
              <a:rPr lang="en-US" altLang="zh-CN" sz="2600" b="1" dirty="0">
                <a:solidFill>
                  <a:srgbClr val="FF6600"/>
                </a:solidFill>
              </a:rPr>
              <a:t>Topic : </a:t>
            </a:r>
            <a:r>
              <a:rPr lang="en-US" altLang="zh-CN" sz="2600" dirty="0"/>
              <a:t>How to succeed in college </a:t>
            </a:r>
          </a:p>
        </p:txBody>
      </p:sp>
      <p:sp>
        <p:nvSpPr>
          <p:cNvPr id="2" name="五边形 1"/>
          <p:cNvSpPr/>
          <p:nvPr/>
        </p:nvSpPr>
        <p:spPr>
          <a:xfrm rot="16200000">
            <a:off x="1249375" y="1499572"/>
            <a:ext cx="2520280" cy="3839217"/>
          </a:xfrm>
          <a:prstGeom prst="homePlate">
            <a:avLst>
              <a:gd name="adj" fmla="val 22025"/>
            </a:avLst>
          </a:prstGeom>
          <a:noFill/>
          <a:ln>
            <a:solidFill>
              <a:srgbClr val="336600"/>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p:cNvSpPr/>
          <p:nvPr/>
        </p:nvSpPr>
        <p:spPr>
          <a:xfrm rot="16200000">
            <a:off x="5371715" y="1549944"/>
            <a:ext cx="2509004" cy="3749750"/>
          </a:xfrm>
          <a:prstGeom prst="homePlate">
            <a:avLst>
              <a:gd name="adj" fmla="val 22025"/>
            </a:avLst>
          </a:prstGeom>
          <a:noFill/>
          <a:ln>
            <a:solidFill>
              <a:srgbClr val="7030A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5"/>
          <p:cNvSpPr>
            <a:spLocks noChangeArrowheads="1"/>
          </p:cNvSpPr>
          <p:nvPr/>
        </p:nvSpPr>
        <p:spPr bwMode="auto">
          <a:xfrm>
            <a:off x="732783" y="2597929"/>
            <a:ext cx="3624903" cy="2308324"/>
          </a:xfrm>
          <a:prstGeom prst="rect">
            <a:avLst/>
          </a:prstGeom>
          <a:noFill/>
          <a:ln w="9525">
            <a:noFill/>
            <a:miter lim="800000"/>
            <a:headEnd/>
            <a:tailEnd/>
          </a:ln>
        </p:spPr>
        <p:txBody>
          <a:bodyPr wrap="square">
            <a:spAutoFit/>
          </a:bodyPr>
          <a:lstStyle/>
          <a:p>
            <a:pPr lvl="0">
              <a:defRPr/>
            </a:pPr>
            <a:r>
              <a:rPr kumimoji="1" lang="en-US" altLang="zh-CN" sz="2400" b="0" i="0" u="none" strike="noStrike" kern="0" cap="none" spc="0" normalizeH="0" baseline="0" noProof="0" dirty="0">
                <a:ln>
                  <a:noFill/>
                </a:ln>
                <a:solidFill>
                  <a:srgbClr val="FFFF00"/>
                </a:solidFill>
                <a:effectLst/>
                <a:uLnTx/>
                <a:uFillTx/>
                <a:latin typeface="Arial"/>
              </a:rPr>
              <a:t>      </a:t>
            </a:r>
            <a:r>
              <a:rPr kumimoji="1" lang="en-US" altLang="zh-CN" sz="2400" b="1" i="0" u="none" strike="noStrike" kern="0" cap="none" spc="0" normalizeH="0" baseline="0" noProof="0" dirty="0">
                <a:ln>
                  <a:noFill/>
                </a:ln>
                <a:solidFill>
                  <a:srgbClr val="336600"/>
                </a:solidFill>
                <a:effectLst/>
                <a:uLnTx/>
                <a:uFillTx/>
                <a:latin typeface="Arial"/>
              </a:rPr>
              <a:t>Topic sentence: </a:t>
            </a:r>
          </a:p>
          <a:p>
            <a:pPr lvl="0">
              <a:defRPr/>
            </a:pPr>
            <a:endParaRPr kumimoji="1" lang="en-US" altLang="zh-CN" sz="2400" b="1" kern="0" dirty="0">
              <a:solidFill>
                <a:srgbClr val="336600"/>
              </a:solidFill>
              <a:latin typeface="Arial"/>
            </a:endParaRPr>
          </a:p>
          <a:p>
            <a:pPr lvl="0">
              <a:defRPr/>
            </a:pPr>
            <a:r>
              <a:rPr kumimoji="1" lang="en-US" altLang="zh-CN" sz="2400" kern="0" dirty="0">
                <a:solidFill>
                  <a:srgbClr val="336600"/>
                </a:solidFill>
                <a:latin typeface="Arial"/>
              </a:rPr>
              <a:t>There are three things you can do to succeed in college. </a:t>
            </a: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336600"/>
              </a:solidFill>
              <a:effectLst/>
              <a:uLnTx/>
              <a:uFillTx/>
              <a:latin typeface="Arial"/>
            </a:endParaRPr>
          </a:p>
        </p:txBody>
      </p:sp>
      <p:sp>
        <p:nvSpPr>
          <p:cNvPr id="28" name="圆角矩形 27"/>
          <p:cNvSpPr/>
          <p:nvPr/>
        </p:nvSpPr>
        <p:spPr>
          <a:xfrm>
            <a:off x="196483" y="4967353"/>
            <a:ext cx="8818930" cy="936104"/>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57158" y="5047414"/>
            <a:ext cx="8626100" cy="810478"/>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r>
              <a:rPr lang="en-US" altLang="zh-CN" sz="2600" b="1" dirty="0">
                <a:solidFill>
                  <a:srgbClr val="FF6600"/>
                </a:solidFill>
              </a:rPr>
              <a:t>Concluding sentence: </a:t>
            </a:r>
            <a:r>
              <a:rPr lang="en-US" altLang="zh-CN" sz="2600" dirty="0"/>
              <a:t>You will become successful not only in college, but also in your future career.</a:t>
            </a:r>
          </a:p>
        </p:txBody>
      </p:sp>
      <p:sp>
        <p:nvSpPr>
          <p:cNvPr id="19" name="矩形 15"/>
          <p:cNvSpPr>
            <a:spLocks noChangeArrowheads="1"/>
          </p:cNvSpPr>
          <p:nvPr/>
        </p:nvSpPr>
        <p:spPr bwMode="auto">
          <a:xfrm>
            <a:off x="4894219" y="2597929"/>
            <a:ext cx="3463995" cy="2308324"/>
          </a:xfrm>
          <a:prstGeom prst="rect">
            <a:avLst/>
          </a:prstGeom>
          <a:noFill/>
          <a:ln w="9525">
            <a:noFill/>
            <a:miter lim="800000"/>
            <a:headEnd/>
            <a:tailEnd/>
          </a:ln>
        </p:spPr>
        <p:txBody>
          <a:bodyPr wrap="square">
            <a:spAutoFit/>
          </a:bodyPr>
          <a:lstStyle/>
          <a:p>
            <a:pPr lvl="0">
              <a:defRPr/>
            </a:pPr>
            <a:r>
              <a:rPr kumimoji="1" lang="en-US" altLang="zh-CN" sz="2400" b="0" i="0" u="none" strike="noStrike" kern="0" cap="none" spc="0" normalizeH="0" baseline="0" noProof="0" dirty="0">
                <a:ln>
                  <a:noFill/>
                </a:ln>
                <a:solidFill>
                  <a:srgbClr val="FFFF00"/>
                </a:solidFill>
                <a:effectLst/>
                <a:uLnTx/>
                <a:uFillTx/>
                <a:latin typeface="Arial"/>
              </a:rPr>
              <a:t>    </a:t>
            </a:r>
            <a:r>
              <a:rPr kumimoji="1" lang="en-US" altLang="zh-CN" sz="2400" b="1" i="0" u="none" strike="noStrike" kern="0" cap="none" spc="0" normalizeH="0" baseline="0" noProof="0" dirty="0">
                <a:ln>
                  <a:noFill/>
                </a:ln>
                <a:solidFill>
                  <a:srgbClr val="7030A0"/>
                </a:solidFill>
                <a:effectLst/>
                <a:uLnTx/>
                <a:uFillTx/>
                <a:latin typeface="Arial"/>
              </a:rPr>
              <a:t>Three</a:t>
            </a:r>
            <a:r>
              <a:rPr kumimoji="1" lang="en-US" altLang="zh-CN" sz="2400" b="1" i="0" u="none" strike="noStrike" kern="0" cap="none" spc="0" normalizeH="0" noProof="0" dirty="0">
                <a:ln>
                  <a:noFill/>
                </a:ln>
                <a:solidFill>
                  <a:srgbClr val="7030A0"/>
                </a:solidFill>
                <a:effectLst/>
                <a:uLnTx/>
                <a:uFillTx/>
                <a:latin typeface="Arial"/>
              </a:rPr>
              <a:t> things to do</a:t>
            </a:r>
            <a:r>
              <a:rPr kumimoji="1" lang="en-US" altLang="zh-CN" sz="2400" b="1" i="0" u="none" strike="noStrike" kern="0" cap="none" spc="0" normalizeH="0" baseline="0" noProof="0" dirty="0">
                <a:ln>
                  <a:noFill/>
                </a:ln>
                <a:solidFill>
                  <a:srgbClr val="7030A0"/>
                </a:solidFill>
                <a:effectLst/>
                <a:uLnTx/>
                <a:uFillTx/>
                <a:latin typeface="Arial"/>
              </a:rPr>
              <a:t>: </a:t>
            </a:r>
          </a:p>
          <a:p>
            <a:pPr lvl="0">
              <a:defRPr/>
            </a:pPr>
            <a:endParaRPr kumimoji="1" lang="en-US" altLang="zh-CN" sz="2400" b="1" kern="0" dirty="0">
              <a:solidFill>
                <a:srgbClr val="7030A0"/>
              </a:solidFill>
              <a:latin typeface="Arial"/>
            </a:endParaRPr>
          </a:p>
          <a:p>
            <a:pPr>
              <a:defRPr/>
            </a:pPr>
            <a:r>
              <a:rPr lang="en-US" altLang="zh-CN" sz="2400" kern="0" dirty="0">
                <a:solidFill>
                  <a:srgbClr val="7030A0"/>
                </a:solidFill>
                <a:latin typeface="Arial"/>
              </a:rPr>
              <a:t>•  pursue passions</a:t>
            </a:r>
          </a:p>
          <a:p>
            <a:pPr lvl="0">
              <a:defRPr/>
            </a:pPr>
            <a:r>
              <a:rPr lang="en-US" altLang="zh-CN" sz="2400" kern="0" dirty="0">
                <a:solidFill>
                  <a:srgbClr val="7030A0"/>
                </a:solidFill>
                <a:latin typeface="Arial"/>
              </a:rPr>
              <a:t>•  seize opportunities</a:t>
            </a:r>
          </a:p>
          <a:p>
            <a:pPr lvl="0">
              <a:defRPr/>
            </a:pPr>
            <a:r>
              <a:rPr lang="en-US" altLang="zh-CN" sz="2400" kern="0" dirty="0">
                <a:solidFill>
                  <a:srgbClr val="7030A0"/>
                </a:solidFill>
                <a:latin typeface="Arial"/>
              </a:rPr>
              <a:t>•  take responsibilities </a:t>
            </a: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7030A0"/>
              </a:solidFill>
              <a:effectLst/>
              <a:uLnTx/>
              <a:uFillTx/>
              <a:latin typeface="Arial"/>
            </a:endParaRPr>
          </a:p>
        </p:txBody>
      </p:sp>
      <p:sp>
        <p:nvSpPr>
          <p:cNvPr id="20" name="TextBox 19"/>
          <p:cNvSpPr txBox="1"/>
          <p:nvPr/>
        </p:nvSpPr>
        <p:spPr>
          <a:xfrm>
            <a:off x="3749354" y="752757"/>
            <a:ext cx="3465852" cy="461665"/>
          </a:xfrm>
          <a:prstGeom prst="rect">
            <a:avLst/>
          </a:prstGeom>
          <a:noFill/>
        </p:spPr>
        <p:txBody>
          <a:bodyPr wrap="square" rtlCol="0">
            <a:spAutoFit/>
          </a:bodyPr>
          <a:lstStyle/>
          <a:p>
            <a:r>
              <a:rPr lang="en-US" altLang="zh-CN" sz="2400" dirty="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pic>
        <p:nvPicPr>
          <p:cNvPr id="14" name="图片 13" descr="图片4.png"/>
          <p:cNvPicPr>
            <a:picLocks noChangeAspect="1"/>
          </p:cNvPicPr>
          <p:nvPr/>
        </p:nvPicPr>
        <p:blipFill>
          <a:blip r:embed="rId3" cstate="print"/>
          <a:stretch>
            <a:fillRect/>
          </a:stretch>
        </p:blipFill>
        <p:spPr>
          <a:xfrm>
            <a:off x="0" y="38568"/>
            <a:ext cx="3163563" cy="1164240"/>
          </a:xfrm>
          <a:prstGeom prst="rect">
            <a:avLst/>
          </a:prstGeom>
        </p:spPr>
      </p:pic>
      <p:pic>
        <p:nvPicPr>
          <p:cNvPr id="13"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486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8" grpId="0"/>
      <p:bldP spid="28" grpId="0" animBg="1"/>
      <p:bldP spid="29" grpId="0"/>
      <p:bldP spid="1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483" y="905044"/>
            <a:ext cx="8768005" cy="5524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00035" y="1500174"/>
            <a:ext cx="6357982" cy="4563557"/>
          </a:xfrm>
          <a:prstGeom prst="rect">
            <a:avLst/>
          </a:prstGeom>
          <a:noFill/>
        </p:spPr>
        <p:txBody>
          <a:bodyPr wrap="square" rtlCol="0">
            <a:spAutoFit/>
          </a:bodyPr>
          <a:lstStyle/>
          <a:p>
            <a:pPr algn="just">
              <a:lnSpc>
                <a:spcPct val="110000"/>
              </a:lnSpc>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How to succeed in college</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p>
          <a:p>
            <a:pPr algn="just">
              <a:lnSpc>
                <a:spcPct val="110000"/>
              </a:lnSpc>
              <a:defRPr/>
            </a:pPr>
            <a:endParaRPr lang="en-US" altLang="en-US" sz="2400" b="1" dirty="0">
              <a:solidFill>
                <a:schemeClr val="accent6">
                  <a:lumMod val="75000"/>
                </a:schemeClr>
              </a:solidFill>
              <a:latin typeface="华文楷体" pitchFamily="2" charset="-122"/>
              <a:ea typeface="华文楷体" pitchFamily="2" charset="-122"/>
              <a:cs typeface="Arial" pitchFamily="34" charset="0"/>
            </a:endParaRPr>
          </a:p>
          <a:p>
            <a:pPr algn="just">
              <a:lnSpc>
                <a:spcPct val="110000"/>
              </a:lnSpc>
              <a:defRPr/>
            </a:pPr>
            <a:r>
              <a:rPr lang="en-US" altLang="zh-CN" sz="2400" dirty="0">
                <a:latin typeface="Helvetica" pitchFamily="34" charset="0"/>
                <a:ea typeface="Cambria Math" pitchFamily="18" charset="0"/>
                <a:cs typeface="Arial" pitchFamily="34" charset="0"/>
              </a:rPr>
              <a:t>There are some things you can do to succeed in college. </a:t>
            </a:r>
            <a:r>
              <a:rPr lang="en-US" altLang="zh-CN" sz="2400" b="1" dirty="0">
                <a:solidFill>
                  <a:srgbClr val="FF6600"/>
                </a:solidFill>
                <a:latin typeface="Helvetica" pitchFamily="34" charset="0"/>
                <a:ea typeface="Cambria Math" pitchFamily="18" charset="0"/>
                <a:cs typeface="Arial" pitchFamily="34" charset="0"/>
              </a:rPr>
              <a:t>(Topic sentence) </a:t>
            </a:r>
            <a:r>
              <a:rPr lang="en-US" altLang="zh-CN" sz="2400" dirty="0">
                <a:latin typeface="Helvetica" pitchFamily="34" charset="0"/>
                <a:ea typeface="Cambria Math" pitchFamily="18" charset="0"/>
                <a:cs typeface="Arial" pitchFamily="34" charset="0"/>
              </a:rPr>
              <a:t>First, pursue passions. Your passions will broaden your mind and make your life interesting. </a:t>
            </a:r>
            <a:r>
              <a:rPr lang="en-US" altLang="zh-CN" sz="2400" b="1" dirty="0">
                <a:solidFill>
                  <a:srgbClr val="FF6600"/>
                </a:solidFill>
                <a:latin typeface="Helvetica" pitchFamily="34" charset="0"/>
                <a:ea typeface="Cambria Math" pitchFamily="18" charset="0"/>
                <a:cs typeface="Arial" pitchFamily="34" charset="0"/>
              </a:rPr>
              <a:t>(Detail 1) </a:t>
            </a:r>
            <a:r>
              <a:rPr lang="en-US" altLang="zh-CN" sz="2400" dirty="0">
                <a:latin typeface="Helvetica" pitchFamily="34" charset="0"/>
                <a:ea typeface="Cambria Math" pitchFamily="18" charset="0"/>
                <a:cs typeface="Arial" pitchFamily="34" charset="0"/>
              </a:rPr>
              <a:t>Second, never let go of any opportunities that come your way. College is full of unique opportunities, which enable you  to sample new things and meet wonderful people. </a:t>
            </a:r>
            <a:r>
              <a:rPr lang="en-US" altLang="zh-CN" sz="2400" b="1" dirty="0">
                <a:solidFill>
                  <a:srgbClr val="FF6600"/>
                </a:solidFill>
                <a:latin typeface="Helvetica" pitchFamily="34" charset="0"/>
                <a:ea typeface="Cambria Math" pitchFamily="18" charset="0"/>
                <a:cs typeface="Arial" pitchFamily="34" charset="0"/>
              </a:rPr>
              <a:t>(Detail 2)</a:t>
            </a:r>
          </a:p>
        </p:txBody>
      </p:sp>
      <p:sp>
        <p:nvSpPr>
          <p:cNvPr id="11" name="TextBox 10"/>
          <p:cNvSpPr txBox="1"/>
          <p:nvPr/>
        </p:nvSpPr>
        <p:spPr>
          <a:xfrm>
            <a:off x="3749354" y="752757"/>
            <a:ext cx="3465852" cy="461665"/>
          </a:xfrm>
          <a:prstGeom prst="rect">
            <a:avLst/>
          </a:prstGeom>
          <a:noFill/>
        </p:spPr>
        <p:txBody>
          <a:bodyPr wrap="square" rtlCol="0">
            <a:spAutoFit/>
          </a:bodyPr>
          <a:lstStyle/>
          <a:p>
            <a:r>
              <a:rPr lang="en-US" altLang="zh-CN" sz="2400" dirty="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pic>
        <p:nvPicPr>
          <p:cNvPr id="8" name="图片 7" descr="图片4.png"/>
          <p:cNvPicPr>
            <a:picLocks noChangeAspect="1"/>
          </p:cNvPicPr>
          <p:nvPr/>
        </p:nvPicPr>
        <p:blipFill>
          <a:blip r:embed="rId4" cstate="print"/>
          <a:stretch>
            <a:fillRect/>
          </a:stretch>
        </p:blipFill>
        <p:spPr>
          <a:xfrm>
            <a:off x="0" y="38568"/>
            <a:ext cx="3163563" cy="1164240"/>
          </a:xfrm>
          <a:prstGeom prst="rect">
            <a:avLst/>
          </a:prstGeom>
        </p:spPr>
      </p:pic>
      <p:pic>
        <p:nvPicPr>
          <p:cNvPr id="9"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descr="图片20.png"/>
          <p:cNvPicPr>
            <a:picLocks noChangeAspect="1"/>
          </p:cNvPicPr>
          <p:nvPr/>
        </p:nvPicPr>
        <p:blipFill>
          <a:blip r:embed="rId7" cstate="print">
            <a:clrChange>
              <a:clrFrom>
                <a:srgbClr val="000000">
                  <a:alpha val="0"/>
                </a:srgbClr>
              </a:clrFrom>
              <a:clrTo>
                <a:srgbClr val="000000">
                  <a:alpha val="0"/>
                </a:srgbClr>
              </a:clrTo>
            </a:clrChange>
          </a:blip>
          <a:stretch>
            <a:fillRect/>
          </a:stretch>
        </p:blipFill>
        <p:spPr>
          <a:xfrm>
            <a:off x="5846900" y="5715016"/>
            <a:ext cx="725364" cy="463258"/>
          </a:xfrm>
          <a:prstGeom prst="rect">
            <a:avLst/>
          </a:prstGeom>
        </p:spPr>
      </p:pic>
    </p:spTree>
    <p:extLst>
      <p:ext uri="{BB962C8B-B14F-4D97-AF65-F5344CB8AC3E}">
        <p14:creationId xmlns:p14="http://schemas.microsoft.com/office/powerpoint/2010/main" val="30699798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483" y="1027400"/>
            <a:ext cx="8768005" cy="511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642910" y="1749675"/>
            <a:ext cx="6264695" cy="3751027"/>
          </a:xfrm>
          <a:prstGeom prst="rect">
            <a:avLst/>
          </a:prstGeom>
          <a:noFill/>
        </p:spPr>
        <p:txBody>
          <a:bodyPr wrap="square" rtlCol="0">
            <a:spAutoFit/>
          </a:bodyPr>
          <a:lstStyle/>
          <a:p>
            <a:pPr algn="just">
              <a:lnSpc>
                <a:spcPct val="110000"/>
              </a:lnSpc>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How to succeed in college</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p>
          <a:p>
            <a:pPr algn="just">
              <a:lnSpc>
                <a:spcPct val="110000"/>
              </a:lnSpc>
              <a:defRPr/>
            </a:pPr>
            <a:endParaRPr lang="en-US" altLang="en-US" sz="2400" b="1" dirty="0">
              <a:solidFill>
                <a:schemeClr val="accent6">
                  <a:lumMod val="75000"/>
                </a:schemeClr>
              </a:solidFill>
              <a:latin typeface="华文楷体" pitchFamily="2" charset="-122"/>
              <a:ea typeface="华文楷体" pitchFamily="2" charset="-122"/>
              <a:cs typeface="Arial" pitchFamily="34" charset="0"/>
            </a:endParaRPr>
          </a:p>
          <a:p>
            <a:pPr algn="just">
              <a:lnSpc>
                <a:spcPct val="110000"/>
              </a:lnSpc>
              <a:defRPr/>
            </a:pPr>
            <a:r>
              <a:rPr lang="en-US" altLang="zh-CN" sz="2400" dirty="0">
                <a:latin typeface="Helvetica" pitchFamily="34" charset="0"/>
                <a:ea typeface="Cambria Math" pitchFamily="18" charset="0"/>
                <a:cs typeface="Arial" pitchFamily="34" charset="0"/>
              </a:rPr>
              <a:t>Lastly, take responsibilities. In college you must learn to be responsible for your own decisions and actions. </a:t>
            </a:r>
            <a:r>
              <a:rPr lang="en-US" altLang="zh-CN" sz="2400" b="1" dirty="0">
                <a:solidFill>
                  <a:srgbClr val="FF6600"/>
                </a:solidFill>
                <a:latin typeface="Helvetica" pitchFamily="34" charset="0"/>
                <a:ea typeface="Cambria Math" pitchFamily="18" charset="0"/>
                <a:cs typeface="Arial" pitchFamily="34" charset="0"/>
              </a:rPr>
              <a:t>(Detail 3) </a:t>
            </a:r>
            <a:r>
              <a:rPr lang="en-US" altLang="zh-CN" sz="2400" dirty="0">
                <a:latin typeface="Helvetica" pitchFamily="34" charset="0"/>
                <a:ea typeface="Cambria Math" pitchFamily="18" charset="0"/>
                <a:cs typeface="Arial" pitchFamily="34" charset="0"/>
              </a:rPr>
              <a:t>With the passions, the opportunities, and the ability to take responsibility, you will become successful not only in college, but also in your future career. </a:t>
            </a:r>
            <a:r>
              <a:rPr lang="en-US" altLang="zh-CN" sz="2400" b="1" dirty="0">
                <a:solidFill>
                  <a:srgbClr val="FF6600"/>
                </a:solidFill>
                <a:latin typeface="Helvetica" pitchFamily="34" charset="0"/>
                <a:ea typeface="Cambria Math" pitchFamily="18" charset="0"/>
                <a:cs typeface="Arial" pitchFamily="34" charset="0"/>
              </a:rPr>
              <a:t>(Concluding sentence)</a:t>
            </a:r>
          </a:p>
        </p:txBody>
      </p:sp>
      <p:sp>
        <p:nvSpPr>
          <p:cNvPr id="11" name="TextBox 10"/>
          <p:cNvSpPr txBox="1"/>
          <p:nvPr/>
        </p:nvSpPr>
        <p:spPr>
          <a:xfrm>
            <a:off x="3749354" y="752757"/>
            <a:ext cx="3465852" cy="461665"/>
          </a:xfrm>
          <a:prstGeom prst="rect">
            <a:avLst/>
          </a:prstGeom>
          <a:noFill/>
        </p:spPr>
        <p:txBody>
          <a:bodyPr wrap="square" rtlCol="0">
            <a:spAutoFit/>
          </a:bodyPr>
          <a:lstStyle/>
          <a:p>
            <a:r>
              <a:rPr lang="en-US" altLang="zh-CN" sz="2400" dirty="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pic>
        <p:nvPicPr>
          <p:cNvPr id="8" name="图片 7" descr="图片4.png"/>
          <p:cNvPicPr>
            <a:picLocks noChangeAspect="1"/>
          </p:cNvPicPr>
          <p:nvPr/>
        </p:nvPicPr>
        <p:blipFill>
          <a:blip r:embed="rId4" cstate="print"/>
          <a:stretch>
            <a:fillRect/>
          </a:stretch>
        </p:blipFill>
        <p:spPr>
          <a:xfrm>
            <a:off x="0" y="38568"/>
            <a:ext cx="3163563" cy="1164240"/>
          </a:xfrm>
          <a:prstGeom prst="rect">
            <a:avLst/>
          </a:prstGeom>
        </p:spPr>
      </p:pic>
      <p:pic>
        <p:nvPicPr>
          <p:cNvPr id="9"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descr="图片20.png"/>
          <p:cNvPicPr>
            <a:picLocks noChangeAspect="1"/>
          </p:cNvPicPr>
          <p:nvPr/>
        </p:nvPicPr>
        <p:blipFill>
          <a:blip r:embed="rId7" cstate="print">
            <a:clrChange>
              <a:clrFrom>
                <a:srgbClr val="000000">
                  <a:alpha val="0"/>
                </a:srgbClr>
              </a:clrFrom>
              <a:clrTo>
                <a:srgbClr val="000000">
                  <a:alpha val="0"/>
                </a:srgbClr>
              </a:clrTo>
            </a:clrChange>
          </a:blip>
          <a:stretch>
            <a:fillRect/>
          </a:stretch>
        </p:blipFill>
        <p:spPr>
          <a:xfrm>
            <a:off x="5846900" y="5500702"/>
            <a:ext cx="725364" cy="463258"/>
          </a:xfrm>
          <a:prstGeom prst="rect">
            <a:avLst/>
          </a:prstGeom>
        </p:spPr>
      </p:pic>
    </p:spTree>
    <p:extLst>
      <p:ext uri="{BB962C8B-B14F-4D97-AF65-F5344CB8AC3E}">
        <p14:creationId xmlns:p14="http://schemas.microsoft.com/office/powerpoint/2010/main" val="8401948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785786" y="1556792"/>
            <a:ext cx="7572428" cy="328730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1000100" y="1969179"/>
            <a:ext cx="6786610" cy="2031325"/>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nSpc>
                <a:spcPct val="150000"/>
              </a:lnSpc>
            </a:pPr>
            <a:r>
              <a:rPr lang="en-US" altLang="zh-CN" sz="2800" b="1" dirty="0">
                <a:solidFill>
                  <a:srgbClr val="FF6600"/>
                </a:solidFill>
              </a:rPr>
              <a:t>More topics:</a:t>
            </a:r>
            <a:endParaRPr lang="en-US" altLang="zh-CN" sz="2800" dirty="0"/>
          </a:p>
          <a:p>
            <a:pPr>
              <a:lnSpc>
                <a:spcPct val="150000"/>
              </a:lnSpc>
            </a:pPr>
            <a:r>
              <a:rPr lang="en-US" altLang="zh-CN" sz="2800" dirty="0"/>
              <a:t>• How to manage time in college</a:t>
            </a:r>
          </a:p>
          <a:p>
            <a:pPr>
              <a:lnSpc>
                <a:spcPct val="150000"/>
              </a:lnSpc>
            </a:pPr>
            <a:r>
              <a:rPr lang="en-US" altLang="zh-CN" sz="2800" dirty="0"/>
              <a:t>• How to dealing with stress in college </a:t>
            </a:r>
          </a:p>
        </p:txBody>
      </p:sp>
      <p:sp>
        <p:nvSpPr>
          <p:cNvPr id="12" name="TextBox 11"/>
          <p:cNvSpPr txBox="1"/>
          <p:nvPr/>
        </p:nvSpPr>
        <p:spPr>
          <a:xfrm>
            <a:off x="3749354" y="752757"/>
            <a:ext cx="3465852" cy="461665"/>
          </a:xfrm>
          <a:prstGeom prst="rect">
            <a:avLst/>
          </a:prstGeom>
          <a:noFill/>
        </p:spPr>
        <p:txBody>
          <a:bodyPr wrap="square" rtlCol="0">
            <a:spAutoFit/>
          </a:bodyPr>
          <a:lstStyle/>
          <a:p>
            <a:r>
              <a:rPr lang="en-US" altLang="zh-CN" sz="2400" dirty="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pic>
        <p:nvPicPr>
          <p:cNvPr id="9" name="图片 8" descr="图片4.png"/>
          <p:cNvPicPr>
            <a:picLocks noChangeAspect="1"/>
          </p:cNvPicPr>
          <p:nvPr/>
        </p:nvPicPr>
        <p:blipFill>
          <a:blip r:embed="rId3" cstate="print"/>
          <a:stretch>
            <a:fillRect/>
          </a:stretch>
        </p:blipFill>
        <p:spPr>
          <a:xfrm>
            <a:off x="0" y="38568"/>
            <a:ext cx="3163563" cy="1164240"/>
          </a:xfrm>
          <a:prstGeom prst="rect">
            <a:avLst/>
          </a:prstGeom>
        </p:spPr>
      </p:pic>
      <p:pic>
        <p:nvPicPr>
          <p:cNvPr id="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306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已买图\人物\TWM0686308294_2305X1605.jpg"/>
          <p:cNvPicPr>
            <a:picLocks noChangeAspect="1" noChangeArrowheads="1"/>
          </p:cNvPicPr>
          <p:nvPr/>
        </p:nvPicPr>
        <p:blipFill>
          <a:blip r:embed="rId3" cstate="print"/>
          <a:srcRect/>
          <a:stretch>
            <a:fillRect/>
          </a:stretch>
        </p:blipFill>
        <p:spPr bwMode="auto">
          <a:xfrm>
            <a:off x="5290951" y="4174969"/>
            <a:ext cx="3853049" cy="2683031"/>
          </a:xfrm>
          <a:prstGeom prst="rect">
            <a:avLst/>
          </a:prstGeom>
          <a:ln>
            <a:noFill/>
          </a:ln>
          <a:effectLst>
            <a:softEdge rad="112500"/>
          </a:effectLst>
        </p:spPr>
      </p:pic>
      <p:sp>
        <p:nvSpPr>
          <p:cNvPr id="13" name="Rectangle 1"/>
          <p:cNvSpPr>
            <a:spLocks noChangeArrowheads="1"/>
          </p:cNvSpPr>
          <p:nvPr/>
        </p:nvSpPr>
        <p:spPr bwMode="auto">
          <a:xfrm>
            <a:off x="428596" y="3214686"/>
            <a:ext cx="5429288" cy="2012859"/>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457200" indent="-457200" eaLnBrk="0" hangingPunct="0">
              <a:lnSpc>
                <a:spcPct val="120000"/>
              </a:lnSpc>
              <a:defRPr/>
            </a:pPr>
            <a:r>
              <a:rPr lang="en-US" altLang="zh-CN" sz="2600" b="1" i="1" dirty="0">
                <a:solidFill>
                  <a:srgbClr val="FF6600"/>
                </a:solidFill>
                <a:latin typeface="Helvetica"/>
                <a:cs typeface="Times New Roman" pitchFamily="18" charset="0"/>
              </a:rPr>
              <a:t>     Suppose, as an freshman, you are expected to give a speech to your teachers and classmate.</a:t>
            </a:r>
            <a:endParaRPr lang="en-US" altLang="zh-CN" sz="2600" b="1" i="1" dirty="0">
              <a:solidFill>
                <a:srgbClr val="FF6600"/>
              </a:solidFill>
              <a:latin typeface="Helvetica"/>
              <a:ea typeface="Cambria Math" pitchFamily="18" charset="0"/>
              <a:cs typeface="Arial" pitchFamily="34" charset="0"/>
            </a:endParaRPr>
          </a:p>
        </p:txBody>
      </p:sp>
      <p:sp>
        <p:nvSpPr>
          <p:cNvPr id="19" name="TextBox 18"/>
          <p:cNvSpPr txBox="1"/>
          <p:nvPr/>
        </p:nvSpPr>
        <p:spPr>
          <a:xfrm>
            <a:off x="3963668" y="620688"/>
            <a:ext cx="3537290" cy="461665"/>
          </a:xfrm>
          <a:prstGeom prst="rect">
            <a:avLst/>
          </a:prstGeom>
          <a:noFill/>
        </p:spPr>
        <p:txBody>
          <a:bodyPr wrap="square" rtlCol="0">
            <a:spAutoFit/>
          </a:bodyPr>
          <a:lstStyle/>
          <a:p>
            <a:r>
              <a:rPr lang="en-US" altLang="zh-CN" sz="2400" dirty="0">
                <a:solidFill>
                  <a:srgbClr val="FF6600"/>
                </a:solidFill>
                <a:latin typeface="Helvetica" pitchFamily="34" charset="0"/>
                <a:ea typeface="楷体_GB2312" pitchFamily="49" charset="-122"/>
              </a:rPr>
              <a:t>Speech making</a:t>
            </a:r>
            <a:endParaRPr lang="zh-CN" altLang="en-US" sz="2400" dirty="0">
              <a:solidFill>
                <a:srgbClr val="FF6600"/>
              </a:solidFill>
              <a:latin typeface="Helvetica" pitchFamily="34" charset="0"/>
              <a:ea typeface="楷体_GB2312" pitchFamily="49" charset="-122"/>
            </a:endParaRPr>
          </a:p>
        </p:txBody>
      </p:sp>
      <p:sp>
        <p:nvSpPr>
          <p:cNvPr id="9" name="Rectangle 1"/>
          <p:cNvSpPr>
            <a:spLocks noChangeArrowheads="1"/>
          </p:cNvSpPr>
          <p:nvPr/>
        </p:nvSpPr>
        <p:spPr bwMode="auto">
          <a:xfrm>
            <a:off x="-71470" y="2000240"/>
            <a:ext cx="6304343" cy="58477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indent="501650" algn="just" eaLnBrk="0" hangingPunct="0">
              <a:defRPr/>
            </a:pPr>
            <a:r>
              <a:rPr kumimoji="1" lang="en-US" altLang="zh-CN" sz="3200" b="1" i="1" dirty="0">
                <a:solidFill>
                  <a:srgbClr val="C00000"/>
                </a:solidFill>
                <a:latin typeface="华文彩云" pitchFamily="2" charset="-122"/>
                <a:ea typeface="华文彩云" pitchFamily="2" charset="-122"/>
              </a:rPr>
              <a:t>M</a:t>
            </a:r>
            <a:r>
              <a:rPr kumimoji="1" lang="en-US" altLang="zh-CN" sz="2800" b="1" i="1" dirty="0"/>
              <a:t>ake a speech on the following topic.</a:t>
            </a:r>
            <a:r>
              <a:rPr lang="en-US" altLang="zh-CN" sz="2800" b="1" i="1" dirty="0">
                <a:solidFill>
                  <a:srgbClr val="0070C0"/>
                </a:solidFill>
                <a:ea typeface="宋体" pitchFamily="2" charset="-122"/>
              </a:rPr>
              <a:t> </a:t>
            </a:r>
          </a:p>
        </p:txBody>
      </p:sp>
      <p:pic>
        <p:nvPicPr>
          <p:cNvPr id="8" name="Picture 2"/>
          <p:cNvPicPr>
            <a:picLocks noChangeAspect="1" noChangeArrowheads="1"/>
          </p:cNvPicPr>
          <p:nvPr/>
        </p:nvPicPr>
        <p:blipFill>
          <a:blip r:embed="rId4" cstate="print"/>
          <a:srcRect/>
          <a:stretch>
            <a:fillRect/>
          </a:stretch>
        </p:blipFill>
        <p:spPr bwMode="auto">
          <a:xfrm>
            <a:off x="0" y="1564"/>
            <a:ext cx="2852965" cy="1080789"/>
          </a:xfrm>
          <a:prstGeom prst="rect">
            <a:avLst/>
          </a:prstGeom>
          <a:noFill/>
          <a:ln w="9525">
            <a:noFill/>
            <a:miter lim="800000"/>
            <a:headEnd/>
            <a:tailEnd/>
          </a:ln>
          <a:effectLst/>
        </p:spPr>
      </p:pic>
      <p:pic>
        <p:nvPicPr>
          <p:cNvPr id="7"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617348" y="2071679"/>
            <a:ext cx="7812304" cy="350046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1"/>
          <p:cNvSpPr>
            <a:spLocks noChangeArrowheads="1"/>
          </p:cNvSpPr>
          <p:nvPr/>
        </p:nvSpPr>
        <p:spPr bwMode="auto">
          <a:xfrm>
            <a:off x="535350" y="1324261"/>
            <a:ext cx="6965608"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a:solidFill>
                  <a:schemeClr val="accent6">
                    <a:lumMod val="50000"/>
                  </a:schemeClr>
                </a:solidFill>
                <a:latin typeface="Helvetica"/>
              </a:rPr>
              <a:t>You can follow the outline given below.</a:t>
            </a:r>
            <a:endParaRPr lang="zh-CN" altLang="en-US" sz="2600" b="1" i="1" kern="0" dirty="0">
              <a:solidFill>
                <a:schemeClr val="accent6">
                  <a:lumMod val="50000"/>
                </a:schemeClr>
              </a:solidFill>
              <a:latin typeface="Helvetica"/>
            </a:endParaRPr>
          </a:p>
        </p:txBody>
      </p:sp>
      <p:sp>
        <p:nvSpPr>
          <p:cNvPr id="23" name="TextBox 22"/>
          <p:cNvSpPr txBox="1"/>
          <p:nvPr/>
        </p:nvSpPr>
        <p:spPr>
          <a:xfrm>
            <a:off x="3677916" y="620688"/>
            <a:ext cx="2694284" cy="461665"/>
          </a:xfrm>
          <a:prstGeom prst="rect">
            <a:avLst/>
          </a:prstGeom>
          <a:noFill/>
        </p:spPr>
        <p:txBody>
          <a:bodyPr wrap="square" rtlCol="0">
            <a:spAutoFit/>
          </a:bodyPr>
          <a:lstStyle/>
          <a:p>
            <a:r>
              <a:rPr lang="en-US" altLang="zh-CN" sz="2400" dirty="0">
                <a:solidFill>
                  <a:srgbClr val="FF6600"/>
                </a:solidFill>
                <a:latin typeface="Helvetica" pitchFamily="34" charset="0"/>
                <a:ea typeface="楷体_GB2312" pitchFamily="49" charset="-122"/>
              </a:rPr>
              <a:t>Speech making</a:t>
            </a:r>
            <a:endParaRPr lang="zh-CN" altLang="en-US" sz="2400" dirty="0">
              <a:solidFill>
                <a:srgbClr val="FF6600"/>
              </a:solidFill>
              <a:latin typeface="Helvetica" pitchFamily="34" charset="0"/>
              <a:ea typeface="楷体_GB2312" pitchFamily="49" charset="-122"/>
            </a:endParaRPr>
          </a:p>
        </p:txBody>
      </p:sp>
      <p:pic>
        <p:nvPicPr>
          <p:cNvPr id="13" name="Picture 2" descr="E:\新视野\400_F_63459409_WrqNQgC3su8SnXaNEvGVxZu46Q44OFck.jpg"/>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l="15968" r="21032" b="2701"/>
          <a:stretch/>
        </p:blipFill>
        <p:spPr bwMode="auto">
          <a:xfrm>
            <a:off x="7371778" y="4429697"/>
            <a:ext cx="1115615" cy="1722986"/>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892540" y="2424066"/>
            <a:ext cx="7108484" cy="2862322"/>
          </a:xfrm>
          <a:prstGeom prst="rect">
            <a:avLst/>
          </a:prstGeom>
        </p:spPr>
        <p:txBody>
          <a:bodyPr wrap="square">
            <a:spAutoFit/>
          </a:bodyPr>
          <a:lstStyle/>
          <a:p>
            <a:pPr marL="120650" indent="-120650" algn="just">
              <a:lnSpc>
                <a:spcPct val="150000"/>
              </a:lnSpc>
              <a:defRPr/>
            </a:pPr>
            <a:r>
              <a:rPr lang="en-US" altLang="zh-CN" sz="2400" b="1" dirty="0">
                <a:solidFill>
                  <a:srgbClr val="FF6600"/>
                </a:solidFill>
                <a:latin typeface="Helvetica"/>
              </a:rPr>
              <a:t>Part I  Opening part of the speech </a:t>
            </a:r>
            <a:endParaRPr lang="zh-CN" altLang="en-US" sz="2400" b="1" dirty="0">
              <a:solidFill>
                <a:srgbClr val="FF6600"/>
              </a:solidFill>
              <a:latin typeface="Helvetica"/>
            </a:endParaRPr>
          </a:p>
          <a:p>
            <a:pPr marL="120650" indent="-120650" algn="just">
              <a:lnSpc>
                <a:spcPct val="150000"/>
              </a:lnSpc>
              <a:defRPr/>
            </a:pPr>
            <a:r>
              <a:rPr lang="en-US" altLang="zh-CN" sz="2400" dirty="0">
                <a:latin typeface="Helvetica"/>
              </a:rPr>
              <a:t>1.Your gratitude to your teachers and parents; </a:t>
            </a:r>
            <a:endParaRPr lang="zh-CN" altLang="en-US" sz="2400" dirty="0">
              <a:latin typeface="Helvetica"/>
            </a:endParaRPr>
          </a:p>
          <a:p>
            <a:pPr marL="120650" indent="-120650" algn="just">
              <a:lnSpc>
                <a:spcPct val="150000"/>
              </a:lnSpc>
              <a:defRPr/>
            </a:pPr>
            <a:r>
              <a:rPr lang="en-US" altLang="zh-CN" sz="2400" dirty="0">
                <a:latin typeface="Helvetica"/>
              </a:rPr>
              <a:t>2.Your feelings and impressions about the </a:t>
            </a:r>
          </a:p>
          <a:p>
            <a:pPr marL="271463" indent="-271463" algn="just">
              <a:lnSpc>
                <a:spcPct val="150000"/>
              </a:lnSpc>
              <a:defRPr/>
            </a:pPr>
            <a:r>
              <a:rPr lang="en-US" altLang="zh-CN" sz="2400" dirty="0">
                <a:latin typeface="Helvetica"/>
              </a:rPr>
              <a:t>   university;</a:t>
            </a:r>
          </a:p>
          <a:p>
            <a:pPr marL="120650" indent="-120650" algn="just">
              <a:lnSpc>
                <a:spcPct val="150000"/>
              </a:lnSpc>
              <a:defRPr/>
            </a:pPr>
            <a:r>
              <a:rPr lang="en-US" altLang="zh-CN" sz="2400" dirty="0">
                <a:latin typeface="Helvetica"/>
              </a:rPr>
              <a:t>3.Your expectation of the future.</a:t>
            </a:r>
            <a:endParaRPr lang="zh-CN" altLang="en-US" sz="2400" dirty="0">
              <a:latin typeface="Helvetica"/>
            </a:endParaRPr>
          </a:p>
        </p:txBody>
      </p:sp>
      <p:pic>
        <p:nvPicPr>
          <p:cNvPr id="7170" name="Picture 2"/>
          <p:cNvPicPr>
            <a:picLocks noChangeAspect="1" noChangeArrowheads="1"/>
          </p:cNvPicPr>
          <p:nvPr/>
        </p:nvPicPr>
        <p:blipFill>
          <a:blip r:embed="rId4" cstate="print"/>
          <a:srcRect/>
          <a:stretch>
            <a:fillRect/>
          </a:stretch>
        </p:blipFill>
        <p:spPr bwMode="auto">
          <a:xfrm>
            <a:off x="0" y="1564"/>
            <a:ext cx="2852965" cy="1080789"/>
          </a:xfrm>
          <a:prstGeom prst="rect">
            <a:avLst/>
          </a:prstGeom>
          <a:noFill/>
          <a:ln w="9525">
            <a:noFill/>
            <a:miter lim="800000"/>
            <a:headEnd/>
            <a:tailEnd/>
          </a:ln>
          <a:effectLst/>
        </p:spPr>
      </p:pic>
      <p:pic>
        <p:nvPicPr>
          <p:cNvPr id="8"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196483" y="2071678"/>
            <a:ext cx="8590359" cy="410848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1"/>
          <p:cNvSpPr>
            <a:spLocks noChangeArrowheads="1"/>
          </p:cNvSpPr>
          <p:nvPr/>
        </p:nvSpPr>
        <p:spPr bwMode="auto">
          <a:xfrm>
            <a:off x="535350" y="1293483"/>
            <a:ext cx="5608275"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a:solidFill>
                  <a:schemeClr val="accent6">
                    <a:lumMod val="50000"/>
                  </a:schemeClr>
                </a:solidFill>
              </a:rPr>
              <a:t>You can follow the outline given below.</a:t>
            </a:r>
            <a:endParaRPr lang="zh-CN" altLang="en-US" sz="2600" b="1" i="1" kern="0" dirty="0">
              <a:solidFill>
                <a:schemeClr val="accent6">
                  <a:lumMod val="50000"/>
                </a:schemeClr>
              </a:solidFill>
            </a:endParaRPr>
          </a:p>
        </p:txBody>
      </p:sp>
      <p:sp>
        <p:nvSpPr>
          <p:cNvPr id="23" name="TextBox 22"/>
          <p:cNvSpPr txBox="1"/>
          <p:nvPr/>
        </p:nvSpPr>
        <p:spPr>
          <a:xfrm>
            <a:off x="3677916" y="620688"/>
            <a:ext cx="2694284" cy="461665"/>
          </a:xfrm>
          <a:prstGeom prst="rect">
            <a:avLst/>
          </a:prstGeom>
          <a:noFill/>
        </p:spPr>
        <p:txBody>
          <a:bodyPr wrap="square" rtlCol="0">
            <a:spAutoFit/>
          </a:bodyPr>
          <a:lstStyle/>
          <a:p>
            <a:r>
              <a:rPr lang="en-US" altLang="zh-CN" sz="2400" dirty="0">
                <a:solidFill>
                  <a:srgbClr val="FF6600"/>
                </a:solidFill>
                <a:latin typeface="Helvetica" pitchFamily="34" charset="0"/>
                <a:ea typeface="楷体_GB2312" pitchFamily="49" charset="-122"/>
              </a:rPr>
              <a:t>Speech making</a:t>
            </a:r>
            <a:endParaRPr lang="zh-CN" altLang="en-US" sz="2400" dirty="0">
              <a:solidFill>
                <a:srgbClr val="FF6600"/>
              </a:solidFill>
              <a:latin typeface="Helvetica" pitchFamily="34" charset="0"/>
              <a:ea typeface="楷体_GB2312" pitchFamily="49" charset="-122"/>
            </a:endParaRPr>
          </a:p>
        </p:txBody>
      </p:sp>
      <p:pic>
        <p:nvPicPr>
          <p:cNvPr id="13" name="Picture 2" descr="E:\新视野\400_F_63459409_WrqNQgC3su8SnXaNEvGVxZu46Q44OFck.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5968" r="21032" b="2701"/>
          <a:stretch/>
        </p:blipFill>
        <p:spPr bwMode="auto">
          <a:xfrm>
            <a:off x="8028384" y="5135014"/>
            <a:ext cx="1115615" cy="1722986"/>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617348" y="2143116"/>
            <a:ext cx="7812304" cy="3933384"/>
          </a:xfrm>
          <a:prstGeom prst="rect">
            <a:avLst/>
          </a:prstGeom>
        </p:spPr>
        <p:txBody>
          <a:bodyPr wrap="square">
            <a:spAutoFit/>
          </a:bodyPr>
          <a:lstStyle/>
          <a:p>
            <a:pPr marL="120650" indent="-120650" algn="just">
              <a:lnSpc>
                <a:spcPct val="120000"/>
              </a:lnSpc>
              <a:defRPr/>
            </a:pPr>
            <a:r>
              <a:rPr lang="en-US" altLang="zh-CN" sz="2400" b="1" dirty="0">
                <a:solidFill>
                  <a:srgbClr val="FF6600"/>
                </a:solidFill>
                <a:latin typeface="Helvetica"/>
              </a:rPr>
              <a:t>Part II  Your understanding of the university</a:t>
            </a:r>
          </a:p>
          <a:p>
            <a:pPr marL="120650" indent="-120650" algn="just">
              <a:lnSpc>
                <a:spcPct val="120000"/>
              </a:lnSpc>
              <a:defRPr/>
            </a:pPr>
            <a:r>
              <a:rPr lang="en-US" altLang="zh-CN" sz="2400" dirty="0">
                <a:latin typeface="Helvetica"/>
              </a:rPr>
              <a:t>1. School motto and your interpretation;</a:t>
            </a:r>
          </a:p>
          <a:p>
            <a:pPr marL="120650" indent="-120650" algn="just">
              <a:lnSpc>
                <a:spcPct val="120000"/>
              </a:lnSpc>
              <a:defRPr/>
            </a:pPr>
            <a:r>
              <a:rPr lang="en-US" altLang="zh-CN" sz="2400" dirty="0">
                <a:latin typeface="Helvetica"/>
              </a:rPr>
              <a:t>2. Campus facility, e.g. the library, and </a:t>
            </a:r>
          </a:p>
          <a:p>
            <a:pPr marL="120650" indent="-120650" algn="just">
              <a:lnSpc>
                <a:spcPct val="120000"/>
              </a:lnSpc>
              <a:defRPr/>
            </a:pPr>
            <a:r>
              <a:rPr lang="en-US" altLang="zh-CN" sz="2400" dirty="0">
                <a:latin typeface="Helvetica"/>
              </a:rPr>
              <a:t>    learning  atmosphere;</a:t>
            </a:r>
          </a:p>
          <a:p>
            <a:pPr marL="120650" indent="-120650" algn="just">
              <a:lnSpc>
                <a:spcPct val="120000"/>
              </a:lnSpc>
              <a:defRPr/>
            </a:pPr>
            <a:r>
              <a:rPr lang="en-US" altLang="zh-CN" sz="2400" dirty="0">
                <a:latin typeface="Helvetica"/>
              </a:rPr>
              <a:t>3. Courses and other social activities;</a:t>
            </a:r>
          </a:p>
          <a:p>
            <a:pPr marL="120650" indent="-120650" algn="just">
              <a:lnSpc>
                <a:spcPct val="120000"/>
              </a:lnSpc>
              <a:defRPr/>
            </a:pPr>
            <a:r>
              <a:rPr lang="en-US" altLang="zh-CN" sz="2400" dirty="0">
                <a:latin typeface="Helvetica"/>
              </a:rPr>
              <a:t>4. Teachers and classmates.</a:t>
            </a:r>
          </a:p>
          <a:p>
            <a:pPr marL="120650" indent="-120650" algn="just">
              <a:lnSpc>
                <a:spcPct val="120000"/>
              </a:lnSpc>
              <a:defRPr/>
            </a:pPr>
            <a:r>
              <a:rPr lang="en-US" altLang="zh-CN" sz="2400" b="1" dirty="0">
                <a:solidFill>
                  <a:srgbClr val="FF6600"/>
                </a:solidFill>
                <a:latin typeface="Helvetica"/>
              </a:rPr>
              <a:t>Part III Conclusion</a:t>
            </a:r>
          </a:p>
          <a:p>
            <a:pPr eaLnBrk="0" hangingPunct="0">
              <a:defRPr/>
            </a:pPr>
            <a:r>
              <a:rPr lang="en-US" altLang="zh-CN" sz="2400" dirty="0">
                <a:latin typeface="Helvetica"/>
              </a:rPr>
              <a:t>1. Opportunities and challenges;</a:t>
            </a:r>
          </a:p>
          <a:p>
            <a:pPr eaLnBrk="0" hangingPunct="0">
              <a:defRPr/>
            </a:pPr>
            <a:r>
              <a:rPr lang="en-US" altLang="zh-CN" sz="2400" dirty="0">
                <a:latin typeface="Helvetica"/>
              </a:rPr>
              <a:t>2. Your plans and determination for the future.</a:t>
            </a:r>
            <a:endParaRPr lang="zh-CN" altLang="en-US" sz="2400" dirty="0">
              <a:latin typeface="Helvetica"/>
            </a:endParaRPr>
          </a:p>
        </p:txBody>
      </p:sp>
      <p:pic>
        <p:nvPicPr>
          <p:cNvPr id="9" name="Picture 2"/>
          <p:cNvPicPr>
            <a:picLocks noChangeAspect="1" noChangeArrowheads="1"/>
          </p:cNvPicPr>
          <p:nvPr/>
        </p:nvPicPr>
        <p:blipFill>
          <a:blip r:embed="rId4" cstate="print"/>
          <a:srcRect/>
          <a:stretch>
            <a:fillRect/>
          </a:stretch>
        </p:blipFill>
        <p:spPr bwMode="auto">
          <a:xfrm>
            <a:off x="0" y="1564"/>
            <a:ext cx="2852965" cy="1080789"/>
          </a:xfrm>
          <a:prstGeom prst="rect">
            <a:avLst/>
          </a:prstGeom>
          <a:noFill/>
          <a:ln w="9525">
            <a:noFill/>
            <a:miter lim="800000"/>
            <a:headEnd/>
            <a:tailEnd/>
          </a:ln>
          <a:effectLst/>
        </p:spPr>
      </p:pic>
      <p:pic>
        <p:nvPicPr>
          <p:cNvPr id="8"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blinds(horizontal)">
                                      <p:cBhvr>
                                        <p:cTn id="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535350" y="2071678"/>
            <a:ext cx="7812304" cy="410848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1"/>
          <p:cNvSpPr>
            <a:spLocks noChangeArrowheads="1"/>
          </p:cNvSpPr>
          <p:nvPr/>
        </p:nvSpPr>
        <p:spPr bwMode="auto">
          <a:xfrm>
            <a:off x="535350" y="1436359"/>
            <a:ext cx="7037046"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a:solidFill>
                  <a:schemeClr val="accent6">
                    <a:lumMod val="50000"/>
                  </a:schemeClr>
                </a:solidFill>
              </a:rPr>
              <a:t>You may adopt the following expressions.</a:t>
            </a:r>
            <a:endParaRPr lang="zh-CN" altLang="en-US" sz="2600" b="1" i="1" kern="0" dirty="0">
              <a:solidFill>
                <a:schemeClr val="accent6">
                  <a:lumMod val="50000"/>
                </a:schemeClr>
              </a:solidFill>
            </a:endParaRPr>
          </a:p>
        </p:txBody>
      </p:sp>
      <p:sp>
        <p:nvSpPr>
          <p:cNvPr id="23" name="TextBox 22"/>
          <p:cNvSpPr txBox="1"/>
          <p:nvPr/>
        </p:nvSpPr>
        <p:spPr>
          <a:xfrm>
            <a:off x="3677916" y="620688"/>
            <a:ext cx="2694284" cy="461665"/>
          </a:xfrm>
          <a:prstGeom prst="rect">
            <a:avLst/>
          </a:prstGeom>
          <a:noFill/>
        </p:spPr>
        <p:txBody>
          <a:bodyPr wrap="square" rtlCol="0">
            <a:spAutoFit/>
          </a:bodyPr>
          <a:lstStyle/>
          <a:p>
            <a:r>
              <a:rPr lang="en-US" altLang="zh-CN" sz="2400" dirty="0">
                <a:solidFill>
                  <a:srgbClr val="FF6600"/>
                </a:solidFill>
                <a:latin typeface="Helvetica" pitchFamily="34" charset="0"/>
                <a:ea typeface="楷体_GB2312" pitchFamily="49" charset="-122"/>
              </a:rPr>
              <a:t>Speech making</a:t>
            </a:r>
            <a:endParaRPr lang="zh-CN" altLang="en-US" sz="2400" dirty="0">
              <a:solidFill>
                <a:srgbClr val="FF6600"/>
              </a:solidFill>
              <a:latin typeface="Helvetica" pitchFamily="34" charset="0"/>
              <a:ea typeface="楷体_GB2312" pitchFamily="49" charset="-122"/>
            </a:endParaRPr>
          </a:p>
        </p:txBody>
      </p:sp>
      <p:pic>
        <p:nvPicPr>
          <p:cNvPr id="13" name="Picture 2" descr="E:\新视野\400_F_63459409_WrqNQgC3su8SnXaNEvGVxZu46Q44OFck.jpg"/>
          <p:cNvPicPr>
            <a:picLocks noChangeAspect="1" noChangeArrowheads="1"/>
          </p:cNvPicPr>
          <p:nvPr/>
        </p:nvPicPr>
        <p:blipFill rotWithShape="1">
          <a:blip r:embed="rId3" cstate="print">
            <a:clrChange>
              <a:clrFrom>
                <a:srgbClr val="DCDCDC"/>
              </a:clrFrom>
              <a:clrTo>
                <a:srgbClr val="DCDCDC">
                  <a:alpha val="0"/>
                </a:srgbClr>
              </a:clrTo>
            </a:clrChange>
            <a:extLst>
              <a:ext uri="{28A0092B-C50C-407E-A947-70E740481C1C}">
                <a14:useLocalDpi xmlns:a14="http://schemas.microsoft.com/office/drawing/2010/main" val="0"/>
              </a:ext>
            </a:extLst>
          </a:blip>
          <a:srcRect l="15968" r="21032" b="2701"/>
          <a:stretch/>
        </p:blipFill>
        <p:spPr bwMode="auto">
          <a:xfrm>
            <a:off x="7500958" y="4857760"/>
            <a:ext cx="1115615" cy="1722986"/>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928662" y="2285992"/>
            <a:ext cx="7418992" cy="3785652"/>
          </a:xfrm>
          <a:prstGeom prst="rect">
            <a:avLst/>
          </a:prstGeom>
        </p:spPr>
        <p:txBody>
          <a:bodyPr wrap="square">
            <a:spAutoFit/>
          </a:bodyPr>
          <a:lstStyle/>
          <a:p>
            <a:pPr>
              <a:defRPr/>
            </a:pPr>
            <a:r>
              <a:rPr lang="en-US" altLang="zh-CN" sz="2400" dirty="0">
                <a:latin typeface="Helvetica"/>
              </a:rPr>
              <a:t>on behalf of sb.</a:t>
            </a:r>
          </a:p>
          <a:p>
            <a:pPr>
              <a:lnSpc>
                <a:spcPct val="150000"/>
              </a:lnSpc>
              <a:defRPr/>
            </a:pPr>
            <a:r>
              <a:rPr lang="en-US" altLang="zh-CN" sz="2400" dirty="0">
                <a:latin typeface="Helvetica"/>
              </a:rPr>
              <a:t>to be grateful to do </a:t>
            </a:r>
            <a:r>
              <a:rPr lang="en-US" altLang="zh-CN" sz="2400" dirty="0" err="1">
                <a:latin typeface="Helvetica"/>
              </a:rPr>
              <a:t>sth</a:t>
            </a:r>
            <a:r>
              <a:rPr lang="en-US" altLang="zh-CN" sz="2400" dirty="0">
                <a:latin typeface="Helvetica"/>
              </a:rPr>
              <a:t>.;</a:t>
            </a:r>
            <a:endParaRPr lang="zh-CN" altLang="en-US" sz="2400" dirty="0">
              <a:latin typeface="Helvetica"/>
            </a:endParaRPr>
          </a:p>
          <a:p>
            <a:pPr>
              <a:lnSpc>
                <a:spcPct val="150000"/>
              </a:lnSpc>
              <a:defRPr/>
            </a:pPr>
            <a:r>
              <a:rPr lang="en-US" altLang="zh-CN" sz="2400" dirty="0">
                <a:latin typeface="Helvetica"/>
              </a:rPr>
              <a:t>not to live up to one’s expectations;</a:t>
            </a:r>
          </a:p>
          <a:p>
            <a:pPr>
              <a:lnSpc>
                <a:spcPct val="150000"/>
              </a:lnSpc>
              <a:defRPr/>
            </a:pPr>
            <a:r>
              <a:rPr lang="en-US" altLang="zh-CN" sz="2400" dirty="0">
                <a:latin typeface="Helvetica"/>
              </a:rPr>
              <a:t>a time of self enrichment and self-discovery</a:t>
            </a:r>
          </a:p>
          <a:p>
            <a:pPr>
              <a:lnSpc>
                <a:spcPct val="150000"/>
              </a:lnSpc>
              <a:defRPr/>
            </a:pPr>
            <a:r>
              <a:rPr lang="en-US" altLang="zh-CN" sz="2400" dirty="0">
                <a:latin typeface="Helvetica"/>
              </a:rPr>
              <a:t> to make </a:t>
            </a:r>
            <a:r>
              <a:rPr lang="en-US" altLang="zh-CN" sz="2400" dirty="0" err="1">
                <a:latin typeface="Helvetica"/>
              </a:rPr>
              <a:t>sth</a:t>
            </a:r>
            <a:r>
              <a:rPr lang="en-US" altLang="zh-CN" sz="2400" dirty="0">
                <a:latin typeface="Helvetica"/>
              </a:rPr>
              <a:t>. as rewarding as possible;</a:t>
            </a:r>
          </a:p>
          <a:p>
            <a:pPr>
              <a:lnSpc>
                <a:spcPct val="150000"/>
              </a:lnSpc>
              <a:defRPr/>
            </a:pPr>
            <a:r>
              <a:rPr lang="en-US" altLang="zh-CN" sz="2400" dirty="0">
                <a:latin typeface="Helvetica"/>
              </a:rPr>
              <a:t> to pursue one’s own passions;</a:t>
            </a:r>
          </a:p>
          <a:p>
            <a:pPr>
              <a:lnSpc>
                <a:spcPct val="150000"/>
              </a:lnSpc>
              <a:defRPr/>
            </a:pPr>
            <a:r>
              <a:rPr lang="en-US" altLang="zh-CN" sz="2400" dirty="0">
                <a:latin typeface="Helvetica"/>
              </a:rPr>
              <a:t> to shoulder the responsibilities as</a:t>
            </a:r>
            <a:endParaRPr lang="zh-CN" altLang="en-US" sz="2400" dirty="0">
              <a:latin typeface="Helvetica"/>
            </a:endParaRPr>
          </a:p>
        </p:txBody>
      </p:sp>
      <p:pic>
        <p:nvPicPr>
          <p:cNvPr id="10" name="Picture 2"/>
          <p:cNvPicPr>
            <a:picLocks noChangeAspect="1" noChangeArrowheads="1"/>
          </p:cNvPicPr>
          <p:nvPr/>
        </p:nvPicPr>
        <p:blipFill>
          <a:blip r:embed="rId4" cstate="print"/>
          <a:srcRect/>
          <a:stretch>
            <a:fillRect/>
          </a:stretch>
        </p:blipFill>
        <p:spPr bwMode="auto">
          <a:xfrm>
            <a:off x="0" y="1564"/>
            <a:ext cx="2852965" cy="1080789"/>
          </a:xfrm>
          <a:prstGeom prst="rect">
            <a:avLst/>
          </a:prstGeom>
          <a:noFill/>
          <a:ln w="9525">
            <a:noFill/>
            <a:miter lim="800000"/>
            <a:headEnd/>
            <a:tailEnd/>
          </a:ln>
          <a:effectLst/>
        </p:spPr>
      </p:pic>
      <p:pic>
        <p:nvPicPr>
          <p:cNvPr id="8"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blinds(horizontal)">
                                      <p:cBhvr>
                                        <p:cTn id="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1442467" y="2638424"/>
            <a:ext cx="6987185" cy="3790971"/>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52579" name="TextBox 8"/>
          <p:cNvSpPr txBox="1">
            <a:spLocks noChangeArrowheads="1"/>
          </p:cNvSpPr>
          <p:nvPr/>
        </p:nvSpPr>
        <p:spPr bwMode="auto">
          <a:xfrm>
            <a:off x="1071538" y="1471602"/>
            <a:ext cx="7634288" cy="830997"/>
          </a:xfrm>
          <a:prstGeom prst="rect">
            <a:avLst/>
          </a:prstGeom>
          <a:noFill/>
          <a:ln w="9525">
            <a:noFill/>
            <a:miter lim="800000"/>
            <a:headEnd/>
            <a:tailEnd/>
          </a:ln>
        </p:spPr>
        <p:txBody>
          <a:bodyPr>
            <a:spAutoFit/>
          </a:bodyPr>
          <a:lstStyle/>
          <a:p>
            <a:pPr marL="357188" indent="-357188" eaLnBrk="0" hangingPunct="0"/>
            <a:r>
              <a:rPr lang="en-US" altLang="zh-CN" sz="2400" dirty="0">
                <a:latin typeface="Helvetica"/>
                <a:ea typeface="楷体_GB2312" pitchFamily="49" charset="-122"/>
              </a:rPr>
              <a:t>1. Match the name of the person in the left column with the tip given by the person in the right column.</a:t>
            </a:r>
            <a:endParaRPr lang="en-US" altLang="zh-CN" sz="2400" dirty="0">
              <a:latin typeface="Helvetica"/>
              <a:ea typeface="楷体_GB2312" pitchFamily="49" charset="-122"/>
              <a:cs typeface="Arial" charset="0"/>
            </a:endParaRPr>
          </a:p>
        </p:txBody>
      </p:sp>
      <p:pic>
        <p:nvPicPr>
          <p:cNvPr id="152581" name="Picture 4"/>
          <p:cNvPicPr>
            <a:picLocks noChangeAspect="1" noChangeArrowheads="1"/>
          </p:cNvPicPr>
          <p:nvPr/>
        </p:nvPicPr>
        <p:blipFill>
          <a:blip r:embed="rId3" cstate="print"/>
          <a:srcRect/>
          <a:stretch>
            <a:fillRect/>
          </a:stretch>
        </p:blipFill>
        <p:spPr bwMode="auto">
          <a:xfrm>
            <a:off x="0" y="4449763"/>
            <a:ext cx="954088" cy="419100"/>
          </a:xfrm>
          <a:prstGeom prst="rect">
            <a:avLst/>
          </a:prstGeom>
          <a:noFill/>
          <a:ln w="9525">
            <a:noFill/>
            <a:miter lim="800000"/>
            <a:headEnd/>
            <a:tailEnd/>
          </a:ln>
        </p:spPr>
      </p:pic>
      <p:grpSp>
        <p:nvGrpSpPr>
          <p:cNvPr id="14" name="组合 13"/>
          <p:cNvGrpSpPr/>
          <p:nvPr/>
        </p:nvGrpSpPr>
        <p:grpSpPr>
          <a:xfrm>
            <a:off x="763811" y="2143124"/>
            <a:ext cx="1431925" cy="1143000"/>
            <a:chOff x="763811" y="2143124"/>
            <a:chExt cx="1431925" cy="1143000"/>
          </a:xfrm>
        </p:grpSpPr>
        <p:pic>
          <p:nvPicPr>
            <p:cNvPr id="152588"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63811" y="2143124"/>
              <a:ext cx="1431925" cy="1143000"/>
            </a:xfrm>
            <a:prstGeom prst="rect">
              <a:avLst/>
            </a:prstGeom>
            <a:noFill/>
            <a:ln w="9525">
              <a:noFill/>
              <a:miter lim="800000"/>
              <a:headEnd/>
              <a:tailEnd/>
            </a:ln>
          </p:spPr>
        </p:pic>
        <p:sp>
          <p:nvSpPr>
            <p:cNvPr id="19" name="TextBox 18">
              <a:hlinkClick r:id="rId5" action="ppaction://hlinksldjump"/>
            </p:cNvPr>
            <p:cNvSpPr txBox="1"/>
            <p:nvPr/>
          </p:nvSpPr>
          <p:spPr>
            <a:xfrm>
              <a:off x="1043211" y="2539999"/>
              <a:ext cx="1014412" cy="471487"/>
            </a:xfrm>
            <a:prstGeom prst="rect">
              <a:avLst/>
            </a:prstGeom>
            <a:noFill/>
          </p:spPr>
          <p:txBody>
            <a:bodyPr>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grpSp>
      <p:sp>
        <p:nvSpPr>
          <p:cNvPr id="11" name="矩形 10"/>
          <p:cNvSpPr/>
          <p:nvPr/>
        </p:nvSpPr>
        <p:spPr>
          <a:xfrm>
            <a:off x="3067911" y="427644"/>
            <a:ext cx="4075857" cy="572464"/>
          </a:xfrm>
          <a:prstGeom prst="rect">
            <a:avLst/>
          </a:prstGeom>
        </p:spPr>
        <p:txBody>
          <a:bodyPr wrap="square">
            <a:spAutoFit/>
          </a:bodyPr>
          <a:lstStyle/>
          <a:p>
            <a:pPr algn="just">
              <a:lnSpc>
                <a:spcPct val="130000"/>
              </a:lnSpc>
              <a:defRPr/>
            </a:pPr>
            <a:r>
              <a:rPr lang="en-US" altLang="zh-CN" sz="2400" b="1" dirty="0">
                <a:solidFill>
                  <a:srgbClr val="006600"/>
                </a:solidFill>
                <a:latin typeface="Helvetica"/>
                <a:ea typeface="Helvetica Neue"/>
                <a:cs typeface="Helvetica Neue"/>
              </a:rPr>
              <a:t>Short answer questions</a:t>
            </a:r>
            <a:endParaRPr lang="zh-CN" altLang="en-US" sz="2400" b="1" dirty="0">
              <a:solidFill>
                <a:srgbClr val="006600"/>
              </a:solidFill>
              <a:latin typeface="Helvetica"/>
              <a:ea typeface="Helvetica Neue"/>
              <a:cs typeface="Helvetica Neue"/>
            </a:endParaRPr>
          </a:p>
        </p:txBody>
      </p:sp>
      <p:pic>
        <p:nvPicPr>
          <p:cNvPr id="13" name="图片 12" descr="1.png"/>
          <p:cNvPicPr>
            <a:picLocks noChangeAspect="1"/>
          </p:cNvPicPr>
          <p:nvPr/>
        </p:nvPicPr>
        <p:blipFill>
          <a:blip r:embed="rId6" cstate="print"/>
          <a:stretch>
            <a:fillRect/>
          </a:stretch>
        </p:blipFill>
        <p:spPr>
          <a:xfrm>
            <a:off x="0" y="0"/>
            <a:ext cx="2803928" cy="1011852"/>
          </a:xfrm>
          <a:prstGeom prst="rect">
            <a:avLst/>
          </a:prstGeom>
        </p:spPr>
      </p:pic>
      <p:pic>
        <p:nvPicPr>
          <p:cNvPr id="30" name="图片 29" descr="图片1f.png"/>
          <p:cNvPicPr>
            <a:picLocks noChangeAspect="1"/>
          </p:cNvPicPr>
          <p:nvPr/>
        </p:nvPicPr>
        <p:blipFill>
          <a:blip r:embed="rId7" cstate="print"/>
          <a:stretch>
            <a:fillRect/>
          </a:stretch>
        </p:blipFill>
        <p:spPr>
          <a:xfrm>
            <a:off x="1857356" y="3011486"/>
            <a:ext cx="6241788" cy="3254995"/>
          </a:xfrm>
          <a:prstGeom prst="rect">
            <a:avLst/>
          </a:prstGeom>
        </p:spPr>
      </p:pic>
      <p:pic>
        <p:nvPicPr>
          <p:cNvPr id="10" name="Picture 4">
            <a:hlinkClick r:id="rId8" action="ppaction://hlinksldjump"/>
          </p:cNvPr>
          <p:cNvPicPr>
            <a:picLocks noChangeAspect="1" noChangeArrowheads="1"/>
          </p:cNvPicPr>
          <p:nvPr/>
        </p:nvPicPr>
        <p:blipFill>
          <a:blip r:embed="rId9"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035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已买图\物品\8023994993_M.jpg"/>
          <p:cNvPicPr>
            <a:picLocks noChangeAspect="1" noChangeArrowheads="1"/>
          </p:cNvPicPr>
          <p:nvPr/>
        </p:nvPicPr>
        <p:blipFill>
          <a:blip r:embed="rId3" cstate="print"/>
          <a:srcRect/>
          <a:stretch>
            <a:fillRect/>
          </a:stretch>
        </p:blipFill>
        <p:spPr bwMode="auto">
          <a:xfrm>
            <a:off x="5082838" y="4149723"/>
            <a:ext cx="4061162" cy="2708277"/>
          </a:xfrm>
          <a:prstGeom prst="rect">
            <a:avLst/>
          </a:prstGeom>
          <a:ln>
            <a:noFill/>
          </a:ln>
          <a:effectLst>
            <a:softEdge rad="112500"/>
          </a:effectLst>
        </p:spPr>
      </p:pic>
      <p:sp>
        <p:nvSpPr>
          <p:cNvPr id="7" name="Rectangle 1"/>
          <p:cNvSpPr>
            <a:spLocks noChangeArrowheads="1"/>
          </p:cNvSpPr>
          <p:nvPr/>
        </p:nvSpPr>
        <p:spPr bwMode="auto">
          <a:xfrm>
            <a:off x="214282" y="2643182"/>
            <a:ext cx="5500726" cy="2160591"/>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457200" indent="-457200" algn="ctr" eaLnBrk="0" hangingPunct="0">
              <a:lnSpc>
                <a:spcPct val="120000"/>
              </a:lnSpc>
              <a:defRPr/>
            </a:pPr>
            <a:r>
              <a:rPr lang="en-US" altLang="zh-CN" sz="2800" b="1" dirty="0">
                <a:solidFill>
                  <a:srgbClr val="FF6600"/>
                </a:solidFill>
                <a:latin typeface="Helvetica" pitchFamily="34" charset="0"/>
                <a:ea typeface="Cambria Math" pitchFamily="18" charset="0"/>
                <a:cs typeface="Arial" pitchFamily="34" charset="0"/>
              </a:rPr>
              <a:t>    Translate a paragraph based on a summary of the text by using the expressions from the text.</a:t>
            </a:r>
          </a:p>
        </p:txBody>
      </p:sp>
      <p:pic>
        <p:nvPicPr>
          <p:cNvPr id="8194" name="Picture 2"/>
          <p:cNvPicPr>
            <a:picLocks noChangeAspect="1" noChangeArrowheads="1"/>
          </p:cNvPicPr>
          <p:nvPr/>
        </p:nvPicPr>
        <p:blipFill>
          <a:blip r:embed="rId4" cstate="print"/>
          <a:srcRect/>
          <a:stretch>
            <a:fillRect/>
          </a:stretch>
        </p:blipFill>
        <p:spPr bwMode="auto">
          <a:xfrm>
            <a:off x="0" y="0"/>
            <a:ext cx="3825513" cy="1242626"/>
          </a:xfrm>
          <a:prstGeom prst="rect">
            <a:avLst/>
          </a:prstGeom>
          <a:noFill/>
          <a:ln w="9525">
            <a:noFill/>
            <a:miter lim="800000"/>
            <a:headEnd/>
            <a:tailEnd/>
          </a:ln>
          <a:effectLst/>
        </p:spPr>
      </p:pic>
      <p:pic>
        <p:nvPicPr>
          <p:cNvPr id="5"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1040828"/>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42984"/>
            <a:ext cx="9144000" cy="5500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409087" y="1690767"/>
            <a:ext cx="4591541" cy="4524315"/>
          </a:xfrm>
          <a:prstGeom prst="rect">
            <a:avLst/>
          </a:prstGeom>
          <a:noFill/>
        </p:spPr>
        <p:txBody>
          <a:bodyPr wrap="square" rtlCol="0">
            <a:spAutoFit/>
          </a:bodyPr>
          <a:lstStyle/>
          <a:p>
            <a:pPr indent="133350" algn="just" eaLnBrk="0" hangingPunct="0">
              <a:lnSpc>
                <a:spcPct val="150000"/>
              </a:lnSpc>
              <a:defRPr/>
            </a:pPr>
            <a:r>
              <a:rPr lang="zh-CN" altLang="en-US" sz="2400" dirty="0">
                <a:latin typeface="华文楷体" pitchFamily="2" charset="-122"/>
                <a:ea typeface="华文楷体" pitchFamily="2" charset="-122"/>
                <a:cs typeface="Arial" pitchFamily="34" charset="0"/>
              </a:rPr>
              <a:t>在你们人生的新旅途上，我觉得有必要</a:t>
            </a:r>
            <a:r>
              <a:rPr lang="zh-CN" altLang="en-US" sz="2400" b="1" dirty="0">
                <a:solidFill>
                  <a:srgbClr val="FF6600"/>
                </a:solidFill>
                <a:latin typeface="华文楷体" pitchFamily="2" charset="-122"/>
                <a:ea typeface="华文楷体" pitchFamily="2" charset="-122"/>
                <a:cs typeface="Arial" pitchFamily="34" charset="0"/>
              </a:rPr>
              <a:t>提醒</a:t>
            </a:r>
            <a:r>
              <a:rPr lang="zh-CN" altLang="en-US" sz="2400" dirty="0">
                <a:latin typeface="华文楷体" pitchFamily="2" charset="-122"/>
                <a:ea typeface="华文楷体" pitchFamily="2" charset="-122"/>
                <a:cs typeface="Arial" pitchFamily="34" charset="0"/>
              </a:rPr>
              <a:t>大家进入大学是你们昨天</a:t>
            </a:r>
            <a:r>
              <a:rPr lang="zh-CN" altLang="en-US" sz="2400" b="1" dirty="0">
                <a:solidFill>
                  <a:srgbClr val="FF6600"/>
                </a:solidFill>
                <a:latin typeface="华文楷体" pitchFamily="2" charset="-122"/>
                <a:ea typeface="华文楷体" pitchFamily="2" charset="-122"/>
                <a:cs typeface="Arial" pitchFamily="34" charset="0"/>
              </a:rPr>
              <a:t>努力的结果</a:t>
            </a:r>
            <a:r>
              <a:rPr lang="zh-CN" altLang="en-US" sz="2400" dirty="0">
                <a:latin typeface="华文楷体" pitchFamily="2" charset="-122"/>
                <a:ea typeface="华文楷体" pitchFamily="2" charset="-122"/>
                <a:cs typeface="Arial" pitchFamily="34" charset="0"/>
              </a:rPr>
              <a:t>。未来四年，我希望你们能</a:t>
            </a:r>
            <a:r>
              <a:rPr lang="zh-CN" altLang="en-US" sz="2400" b="1" dirty="0">
                <a:solidFill>
                  <a:srgbClr val="FF6600"/>
                </a:solidFill>
                <a:latin typeface="华文楷体" pitchFamily="2" charset="-122"/>
                <a:ea typeface="华文楷体" pitchFamily="2" charset="-122"/>
                <a:cs typeface="Arial" pitchFamily="34" charset="0"/>
              </a:rPr>
              <a:t>充分利用</a:t>
            </a:r>
            <a:r>
              <a:rPr lang="zh-CN" altLang="en-US" sz="2400" dirty="0">
                <a:latin typeface="华文楷体" pitchFamily="2" charset="-122"/>
                <a:ea typeface="华文楷体" pitchFamily="2" charset="-122"/>
                <a:cs typeface="Arial" pitchFamily="34" charset="0"/>
              </a:rPr>
              <a:t>综合图书馆、运动设施、教师等成功所需的</a:t>
            </a:r>
            <a:r>
              <a:rPr lang="zh-CN" altLang="en-US" sz="2400" b="1" dirty="0">
                <a:solidFill>
                  <a:srgbClr val="FF6600"/>
                </a:solidFill>
                <a:latin typeface="华文楷体" pitchFamily="2" charset="-122"/>
                <a:ea typeface="华文楷体" pitchFamily="2" charset="-122"/>
                <a:cs typeface="Arial" pitchFamily="34" charset="0"/>
              </a:rPr>
              <a:t>丰富资源</a:t>
            </a:r>
            <a:r>
              <a:rPr lang="zh-CN" altLang="en-US" sz="2400" dirty="0">
                <a:latin typeface="华文楷体" pitchFamily="2" charset="-122"/>
                <a:ea typeface="华文楷体" pitchFamily="2" charset="-122"/>
                <a:cs typeface="Arial" pitchFamily="34" charset="0"/>
              </a:rPr>
              <a:t>。虽然众多课程和宿舍生活也会</a:t>
            </a:r>
            <a:r>
              <a:rPr lang="zh-CN" altLang="en-US" sz="2400" b="1" dirty="0">
                <a:solidFill>
                  <a:srgbClr val="FF6600"/>
                </a:solidFill>
                <a:latin typeface="华文楷体" pitchFamily="2" charset="-122"/>
                <a:ea typeface="华文楷体" pitchFamily="2" charset="-122"/>
                <a:cs typeface="Arial" pitchFamily="34" charset="0"/>
              </a:rPr>
              <a:t>让人不知所措</a:t>
            </a:r>
            <a:r>
              <a:rPr lang="zh-CN" altLang="en-US" sz="2400" dirty="0">
                <a:latin typeface="华文楷体" pitchFamily="2" charset="-122"/>
                <a:ea typeface="华文楷体" pitchFamily="2" charset="-122"/>
                <a:cs typeface="Arial" pitchFamily="34" charset="0"/>
              </a:rPr>
              <a:t>，但我认为新鲜独特的</a:t>
            </a:r>
          </a:p>
        </p:txBody>
      </p:sp>
      <p:sp>
        <p:nvSpPr>
          <p:cNvPr id="2" name="线形标注 2(带强调线) 1"/>
          <p:cNvSpPr/>
          <p:nvPr/>
        </p:nvSpPr>
        <p:spPr>
          <a:xfrm rot="10800000">
            <a:off x="1500167" y="2811775"/>
            <a:ext cx="612067" cy="45720"/>
          </a:xfrm>
          <a:prstGeom prst="accentCallout2">
            <a:avLst>
              <a:gd name="adj1" fmla="val 18750"/>
              <a:gd name="adj2" fmla="val -8333"/>
              <a:gd name="adj3" fmla="val 18750"/>
              <a:gd name="adj4" fmla="val -16667"/>
              <a:gd name="adj5" fmla="val 1345744"/>
              <a:gd name="adj6" fmla="val -526664"/>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线形标注 2(带强调线) 13"/>
          <p:cNvSpPr/>
          <p:nvPr/>
        </p:nvSpPr>
        <p:spPr>
          <a:xfrm rot="10800000" flipV="1">
            <a:off x="1773116" y="5590229"/>
            <a:ext cx="1790771" cy="45719"/>
          </a:xfrm>
          <a:prstGeom prst="accentCallout2">
            <a:avLst>
              <a:gd name="adj1" fmla="val 18750"/>
              <a:gd name="adj2" fmla="val -8333"/>
              <a:gd name="adj3" fmla="val 18750"/>
              <a:gd name="adj4" fmla="val -16667"/>
              <a:gd name="adj5" fmla="val -565868"/>
              <a:gd name="adj6" fmla="val -98372"/>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5004048" y="1841479"/>
            <a:ext cx="1211026" cy="430887"/>
          </a:xfrm>
          <a:prstGeom prst="rect">
            <a:avLst/>
          </a:prstGeom>
          <a:noFill/>
        </p:spPr>
        <p:txBody>
          <a:bodyPr wrap="square" rtlCol="0">
            <a:spAutoFit/>
          </a:bodyPr>
          <a:lstStyle/>
          <a:p>
            <a:r>
              <a:rPr lang="en-US" altLang="zh-CN" sz="2100" b="1" dirty="0">
                <a:solidFill>
                  <a:srgbClr val="FF6600"/>
                </a:solidFill>
              </a:rPr>
              <a:t>remind</a:t>
            </a:r>
            <a:endParaRPr lang="zh-CN" altLang="en-US" sz="2100" b="1" dirty="0">
              <a:solidFill>
                <a:srgbClr val="FF6600"/>
              </a:solidFill>
            </a:endParaRPr>
          </a:p>
        </p:txBody>
      </p:sp>
      <p:sp>
        <p:nvSpPr>
          <p:cNvPr id="17" name="TextBox 16"/>
          <p:cNvSpPr txBox="1"/>
          <p:nvPr/>
        </p:nvSpPr>
        <p:spPr>
          <a:xfrm>
            <a:off x="4789734" y="4976352"/>
            <a:ext cx="2140290" cy="738664"/>
          </a:xfrm>
          <a:prstGeom prst="rect">
            <a:avLst/>
          </a:prstGeom>
          <a:noFill/>
        </p:spPr>
        <p:txBody>
          <a:bodyPr wrap="square" rtlCol="0">
            <a:spAutoFit/>
          </a:bodyPr>
          <a:lstStyle/>
          <a:p>
            <a:r>
              <a:rPr lang="en-US" altLang="zh-CN" sz="2100" b="1" dirty="0">
                <a:solidFill>
                  <a:srgbClr val="FF6600"/>
                </a:solidFill>
              </a:rPr>
              <a:t>feel overwhelmed by</a:t>
            </a:r>
            <a:endParaRPr lang="zh-CN" altLang="en-US" sz="2100" b="1" dirty="0">
              <a:solidFill>
                <a:srgbClr val="FF6600"/>
              </a:solidFill>
            </a:endParaRPr>
          </a:p>
        </p:txBody>
      </p:sp>
      <p:sp>
        <p:nvSpPr>
          <p:cNvPr id="12" name="线形标注 2(带强调线) 11"/>
          <p:cNvSpPr/>
          <p:nvPr/>
        </p:nvSpPr>
        <p:spPr>
          <a:xfrm rot="10800000" flipV="1">
            <a:off x="1214414" y="3383280"/>
            <a:ext cx="1458612" cy="45719"/>
          </a:xfrm>
          <a:prstGeom prst="accentCallout2">
            <a:avLst>
              <a:gd name="adj1" fmla="val 18750"/>
              <a:gd name="adj2" fmla="val -8333"/>
              <a:gd name="adj3" fmla="val 43142"/>
              <a:gd name="adj4" fmla="val -8474"/>
              <a:gd name="adj5" fmla="val -887531"/>
              <a:gd name="adj6" fmla="val -175852"/>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线形标注 2(带强调线) 12"/>
          <p:cNvSpPr/>
          <p:nvPr/>
        </p:nvSpPr>
        <p:spPr>
          <a:xfrm rot="10800000">
            <a:off x="2143109" y="3929066"/>
            <a:ext cx="1080120" cy="45719"/>
          </a:xfrm>
          <a:prstGeom prst="accentCallout2">
            <a:avLst>
              <a:gd name="adj1" fmla="val 18750"/>
              <a:gd name="adj2" fmla="val -8333"/>
              <a:gd name="adj3" fmla="val 18750"/>
              <a:gd name="adj4" fmla="val -16667"/>
              <a:gd name="adj5" fmla="val 989044"/>
              <a:gd name="adj6" fmla="val -213885"/>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线形标注 2(带强调线) 14"/>
          <p:cNvSpPr/>
          <p:nvPr/>
        </p:nvSpPr>
        <p:spPr>
          <a:xfrm rot="10800000" flipV="1">
            <a:off x="642910" y="5000636"/>
            <a:ext cx="1130206" cy="45719"/>
          </a:xfrm>
          <a:prstGeom prst="accentCallout2">
            <a:avLst>
              <a:gd name="adj1" fmla="val 18750"/>
              <a:gd name="adj2" fmla="val -8333"/>
              <a:gd name="adj3" fmla="val 18750"/>
              <a:gd name="adj4" fmla="val -16667"/>
              <a:gd name="adj5" fmla="val -1690893"/>
              <a:gd name="adj6" fmla="val -352805"/>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4714876" y="2640923"/>
            <a:ext cx="2782662" cy="430887"/>
          </a:xfrm>
          <a:prstGeom prst="rect">
            <a:avLst/>
          </a:prstGeom>
          <a:noFill/>
        </p:spPr>
        <p:txBody>
          <a:bodyPr wrap="square" rtlCol="0">
            <a:spAutoFit/>
          </a:bodyPr>
          <a:lstStyle/>
          <a:p>
            <a:r>
              <a:rPr lang="en-US" altLang="zh-CN" sz="2100" b="1" dirty="0">
                <a:solidFill>
                  <a:srgbClr val="FF6600"/>
                </a:solidFill>
              </a:rPr>
              <a:t>triumph of hard work</a:t>
            </a:r>
            <a:endParaRPr lang="zh-CN" altLang="en-US" sz="2100" b="1" dirty="0">
              <a:solidFill>
                <a:srgbClr val="FF6600"/>
              </a:solidFill>
            </a:endParaRPr>
          </a:p>
        </p:txBody>
      </p:sp>
      <p:sp>
        <p:nvSpPr>
          <p:cNvPr id="20" name="TextBox 19"/>
          <p:cNvSpPr txBox="1"/>
          <p:nvPr/>
        </p:nvSpPr>
        <p:spPr>
          <a:xfrm>
            <a:off x="4789734" y="3146915"/>
            <a:ext cx="2244082" cy="430887"/>
          </a:xfrm>
          <a:prstGeom prst="rect">
            <a:avLst/>
          </a:prstGeom>
          <a:noFill/>
        </p:spPr>
        <p:txBody>
          <a:bodyPr wrap="square" rtlCol="0">
            <a:spAutoFit/>
          </a:bodyPr>
          <a:lstStyle/>
          <a:p>
            <a:r>
              <a:rPr lang="en-US" altLang="zh-CN" sz="2100" b="1" dirty="0">
                <a:solidFill>
                  <a:srgbClr val="FF6600"/>
                </a:solidFill>
              </a:rPr>
              <a:t>make the use of</a:t>
            </a:r>
            <a:endParaRPr lang="zh-CN" altLang="en-US" sz="2100" b="1" dirty="0">
              <a:solidFill>
                <a:srgbClr val="FF6600"/>
              </a:solidFill>
            </a:endParaRPr>
          </a:p>
        </p:txBody>
      </p:sp>
      <p:sp>
        <p:nvSpPr>
          <p:cNvPr id="21" name="TextBox 20"/>
          <p:cNvSpPr txBox="1"/>
          <p:nvPr/>
        </p:nvSpPr>
        <p:spPr>
          <a:xfrm>
            <a:off x="4789734" y="3866995"/>
            <a:ext cx="2660669" cy="430887"/>
          </a:xfrm>
          <a:prstGeom prst="rect">
            <a:avLst/>
          </a:prstGeom>
          <a:noFill/>
        </p:spPr>
        <p:txBody>
          <a:bodyPr wrap="square" rtlCol="0">
            <a:spAutoFit/>
          </a:bodyPr>
          <a:lstStyle/>
          <a:p>
            <a:r>
              <a:rPr lang="en-US" altLang="zh-CN" sz="2100" b="1" dirty="0">
                <a:solidFill>
                  <a:srgbClr val="FF6600"/>
                </a:solidFill>
              </a:rPr>
              <a:t>abundant resources</a:t>
            </a:r>
            <a:endParaRPr lang="zh-CN" altLang="en-US" sz="2100" b="1" dirty="0">
              <a:solidFill>
                <a:srgbClr val="FF6600"/>
              </a:solidFill>
            </a:endParaRPr>
          </a:p>
        </p:txBody>
      </p:sp>
      <p:pic>
        <p:nvPicPr>
          <p:cNvPr id="22" name="Picture 2"/>
          <p:cNvPicPr>
            <a:picLocks noChangeAspect="1" noChangeArrowheads="1"/>
          </p:cNvPicPr>
          <p:nvPr/>
        </p:nvPicPr>
        <p:blipFill>
          <a:blip r:embed="rId4" cstate="print"/>
          <a:srcRect/>
          <a:stretch>
            <a:fillRect/>
          </a:stretch>
        </p:blipFill>
        <p:spPr bwMode="auto">
          <a:xfrm>
            <a:off x="0" y="0"/>
            <a:ext cx="3825513" cy="1242626"/>
          </a:xfrm>
          <a:prstGeom prst="rect">
            <a:avLst/>
          </a:prstGeom>
          <a:noFill/>
          <a:ln w="9525">
            <a:noFill/>
            <a:miter lim="800000"/>
            <a:headEnd/>
            <a:tailEnd/>
          </a:ln>
          <a:effectLst/>
        </p:spPr>
      </p:pic>
      <p:pic>
        <p:nvPicPr>
          <p:cNvPr id="16"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图片 22" descr="图片20.png"/>
          <p:cNvPicPr>
            <a:picLocks noChangeAspect="1"/>
          </p:cNvPicPr>
          <p:nvPr/>
        </p:nvPicPr>
        <p:blipFill>
          <a:blip r:embed="rId7" cstate="print">
            <a:clrChange>
              <a:clrFrom>
                <a:srgbClr val="000000">
                  <a:alpha val="0"/>
                </a:srgbClr>
              </a:clrFrom>
              <a:clrTo>
                <a:srgbClr val="000000">
                  <a:alpha val="0"/>
                </a:srgbClr>
              </a:clrTo>
            </a:clrChange>
          </a:blip>
          <a:stretch>
            <a:fillRect/>
          </a:stretch>
        </p:blipFill>
        <p:spPr>
          <a:xfrm>
            <a:off x="5846900" y="5894700"/>
            <a:ext cx="725364" cy="463258"/>
          </a:xfrm>
          <a:prstGeom prst="rect">
            <a:avLst/>
          </a:prstGeom>
        </p:spPr>
      </p:pic>
    </p:spTree>
    <p:extLst>
      <p:ext uri="{BB962C8B-B14F-4D97-AF65-F5344CB8AC3E}">
        <p14:creationId xmlns:p14="http://schemas.microsoft.com/office/powerpoint/2010/main" val="206924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linds(horizontal)">
                                      <p:cBhvr>
                                        <p:cTn id="34" dur="500"/>
                                        <p:tgtEl>
                                          <p:spTgt spid="2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3" grpId="0"/>
      <p:bldP spid="17" grpId="0"/>
      <p:bldP spid="12" grpId="0" animBg="1"/>
      <p:bldP spid="13" grpId="0" animBg="1"/>
      <p:bldP spid="15" grpId="0" animBg="1"/>
      <p:bldP spid="18" grpId="0"/>
      <p:bldP spid="20" grpId="0"/>
      <p:bldP spid="2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483" y="1124743"/>
            <a:ext cx="8768005" cy="494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714348" y="1928802"/>
            <a:ext cx="4438640" cy="3416320"/>
          </a:xfrm>
          <a:prstGeom prst="rect">
            <a:avLst/>
          </a:prstGeom>
          <a:noFill/>
        </p:spPr>
        <p:txBody>
          <a:bodyPr wrap="square" rtlCol="0">
            <a:spAutoFit/>
          </a:bodyPr>
          <a:lstStyle/>
          <a:p>
            <a:pPr indent="133350" algn="just" eaLnBrk="0" hangingPunct="0">
              <a:lnSpc>
                <a:spcPct val="150000"/>
              </a:lnSpc>
              <a:defRPr/>
            </a:pPr>
            <a:r>
              <a:rPr lang="zh-CN" altLang="en-US" sz="2400" dirty="0">
                <a:latin typeface="华文楷体" pitchFamily="2" charset="-122"/>
                <a:ea typeface="华文楷体" pitchFamily="2" charset="-122"/>
                <a:cs typeface="Arial" pitchFamily="34" charset="0"/>
              </a:rPr>
              <a:t>经历会远远</a:t>
            </a:r>
            <a:r>
              <a:rPr lang="zh-CN" altLang="en-US" sz="2400" b="1" dirty="0">
                <a:solidFill>
                  <a:srgbClr val="FF6600"/>
                </a:solidFill>
                <a:latin typeface="华文楷体" pitchFamily="2" charset="-122"/>
                <a:ea typeface="华文楷体" pitchFamily="2" charset="-122"/>
                <a:cs typeface="Arial" pitchFamily="34" charset="0"/>
              </a:rPr>
              <a:t>多于</a:t>
            </a:r>
            <a:r>
              <a:rPr lang="zh-CN" altLang="en-US" sz="2400" dirty="0">
                <a:latin typeface="华文楷体" pitchFamily="2" charset="-122"/>
                <a:ea typeface="华文楷体" pitchFamily="2" charset="-122"/>
                <a:cs typeface="Arial" pitchFamily="34" charset="0"/>
              </a:rPr>
              <a:t>令人不快的经历，并能帮你</a:t>
            </a:r>
            <a:r>
              <a:rPr lang="zh-CN" altLang="en-US" sz="2400" b="1" dirty="0">
                <a:solidFill>
                  <a:srgbClr val="FF6600"/>
                </a:solidFill>
                <a:latin typeface="华文楷体" pitchFamily="2" charset="-122"/>
                <a:ea typeface="华文楷体" pitchFamily="2" charset="-122"/>
                <a:cs typeface="Arial" pitchFamily="34" charset="0"/>
              </a:rPr>
              <a:t>收获</a:t>
            </a:r>
            <a:r>
              <a:rPr lang="zh-CN" altLang="en-US" sz="2400" dirty="0">
                <a:latin typeface="华文楷体" pitchFamily="2" charset="-122"/>
                <a:ea typeface="华文楷体" pitchFamily="2" charset="-122"/>
                <a:cs typeface="Arial" pitchFamily="34" charset="0"/>
              </a:rPr>
              <a:t>未来生活所需的宝贵经验。我相信只要你们</a:t>
            </a:r>
            <a:r>
              <a:rPr lang="zh-CN" altLang="en-US" sz="2400" b="1" dirty="0">
                <a:solidFill>
                  <a:srgbClr val="FF6600"/>
                </a:solidFill>
                <a:latin typeface="华文楷体" pitchFamily="2" charset="-122"/>
                <a:ea typeface="华文楷体" pitchFamily="2" charset="-122"/>
                <a:cs typeface="Arial" pitchFamily="34" charset="0"/>
              </a:rPr>
              <a:t>乐意</a:t>
            </a:r>
            <a:r>
              <a:rPr lang="zh-CN" altLang="en-US" sz="2400" dirty="0">
                <a:latin typeface="华文楷体" pitchFamily="2" charset="-122"/>
                <a:ea typeface="华文楷体" pitchFamily="2" charset="-122"/>
                <a:cs typeface="Arial" pitchFamily="34" charset="0"/>
              </a:rPr>
              <a:t>挑战自我，把激情和责任</a:t>
            </a:r>
            <a:r>
              <a:rPr lang="zh-CN" altLang="en-US" sz="2400" b="1" dirty="0">
                <a:solidFill>
                  <a:srgbClr val="FF6600"/>
                </a:solidFill>
                <a:latin typeface="华文楷体" pitchFamily="2" charset="-122"/>
                <a:ea typeface="华文楷体" pitchFamily="2" charset="-122"/>
                <a:cs typeface="Arial" pitchFamily="34" charset="0"/>
              </a:rPr>
              <a:t>结合</a:t>
            </a:r>
            <a:r>
              <a:rPr lang="zh-CN" altLang="en-US" sz="2400" dirty="0">
                <a:latin typeface="华文楷体" pitchFamily="2" charset="-122"/>
                <a:ea typeface="华文楷体" pitchFamily="2" charset="-122"/>
                <a:cs typeface="Arial" pitchFamily="34" charset="0"/>
              </a:rPr>
              <a:t>起来，就一定能为自己的未来</a:t>
            </a:r>
            <a:r>
              <a:rPr lang="zh-CN" altLang="en-US" sz="2400" b="1" dirty="0">
                <a:solidFill>
                  <a:srgbClr val="FF6600"/>
                </a:solidFill>
                <a:latin typeface="华文楷体" pitchFamily="2" charset="-122"/>
                <a:ea typeface="华文楷体" pitchFamily="2" charset="-122"/>
                <a:cs typeface="Arial" pitchFamily="34" charset="0"/>
              </a:rPr>
              <a:t>打下坚实的基础</a:t>
            </a:r>
            <a:r>
              <a:rPr lang="zh-CN" altLang="en-US" sz="2400" dirty="0">
                <a:latin typeface="华文楷体" pitchFamily="2" charset="-122"/>
                <a:ea typeface="华文楷体" pitchFamily="2" charset="-122"/>
                <a:cs typeface="Arial" pitchFamily="34" charset="0"/>
              </a:rPr>
              <a:t>。</a:t>
            </a:r>
          </a:p>
        </p:txBody>
      </p:sp>
      <p:sp>
        <p:nvSpPr>
          <p:cNvPr id="2" name="线形标注 2(带强调线) 1"/>
          <p:cNvSpPr/>
          <p:nvPr/>
        </p:nvSpPr>
        <p:spPr>
          <a:xfrm rot="10800000">
            <a:off x="2531173" y="2454585"/>
            <a:ext cx="612067" cy="45720"/>
          </a:xfrm>
          <a:prstGeom prst="accentCallout2">
            <a:avLst>
              <a:gd name="adj1" fmla="val 18750"/>
              <a:gd name="adj2" fmla="val -8333"/>
              <a:gd name="adj3" fmla="val 18750"/>
              <a:gd name="adj4" fmla="val -16667"/>
              <a:gd name="adj5" fmla="val 356413"/>
              <a:gd name="adj6" fmla="val -345214"/>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5181265" y="2046317"/>
            <a:ext cx="1962503" cy="430887"/>
          </a:xfrm>
          <a:prstGeom prst="rect">
            <a:avLst/>
          </a:prstGeom>
          <a:noFill/>
        </p:spPr>
        <p:txBody>
          <a:bodyPr wrap="square" rtlCol="0">
            <a:spAutoFit/>
          </a:bodyPr>
          <a:lstStyle/>
          <a:p>
            <a:r>
              <a:rPr lang="en-US" altLang="zh-CN" sz="2200" b="1" dirty="0">
                <a:solidFill>
                  <a:srgbClr val="FF6600"/>
                </a:solidFill>
              </a:rPr>
              <a:t>overweigh</a:t>
            </a:r>
            <a:endParaRPr lang="zh-CN" altLang="en-US" sz="2200" b="1" dirty="0">
              <a:solidFill>
                <a:srgbClr val="FF6600"/>
              </a:solidFill>
            </a:endParaRPr>
          </a:p>
        </p:txBody>
      </p:sp>
      <p:sp>
        <p:nvSpPr>
          <p:cNvPr id="17" name="TextBox 16"/>
          <p:cNvSpPr txBox="1"/>
          <p:nvPr/>
        </p:nvSpPr>
        <p:spPr>
          <a:xfrm>
            <a:off x="5201251" y="4659823"/>
            <a:ext cx="3156963" cy="769441"/>
          </a:xfrm>
          <a:prstGeom prst="rect">
            <a:avLst/>
          </a:prstGeom>
          <a:noFill/>
        </p:spPr>
        <p:txBody>
          <a:bodyPr wrap="square" rtlCol="0">
            <a:spAutoFit/>
          </a:bodyPr>
          <a:lstStyle/>
          <a:p>
            <a:r>
              <a:rPr lang="en-US" altLang="zh-CN" sz="2200" b="1" dirty="0">
                <a:solidFill>
                  <a:srgbClr val="FF6600"/>
                </a:solidFill>
              </a:rPr>
              <a:t>build a strong</a:t>
            </a:r>
          </a:p>
          <a:p>
            <a:r>
              <a:rPr lang="en-US" altLang="zh-CN" sz="2200" b="1" dirty="0">
                <a:solidFill>
                  <a:srgbClr val="FF6600"/>
                </a:solidFill>
              </a:rPr>
              <a:t>foundation</a:t>
            </a:r>
            <a:endParaRPr lang="zh-CN" altLang="en-US" sz="2200" b="1" dirty="0">
              <a:solidFill>
                <a:srgbClr val="FF6600"/>
              </a:solidFill>
            </a:endParaRPr>
          </a:p>
        </p:txBody>
      </p:sp>
      <p:sp>
        <p:nvSpPr>
          <p:cNvPr id="12" name="线形标注 2(带强调线) 11"/>
          <p:cNvSpPr/>
          <p:nvPr/>
        </p:nvSpPr>
        <p:spPr>
          <a:xfrm rot="10800000" flipV="1">
            <a:off x="2762469" y="3097528"/>
            <a:ext cx="666523" cy="45719"/>
          </a:xfrm>
          <a:prstGeom prst="accentCallout2">
            <a:avLst>
              <a:gd name="adj1" fmla="val 18750"/>
              <a:gd name="adj2" fmla="val -8333"/>
              <a:gd name="adj3" fmla="val 43142"/>
              <a:gd name="adj4" fmla="val -8474"/>
              <a:gd name="adj5" fmla="val -326543"/>
              <a:gd name="adj6" fmla="val -288260"/>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线形标注 2(带强调线) 12"/>
          <p:cNvSpPr/>
          <p:nvPr/>
        </p:nvSpPr>
        <p:spPr>
          <a:xfrm rot="10800000">
            <a:off x="1223628" y="4169099"/>
            <a:ext cx="540060" cy="45719"/>
          </a:xfrm>
          <a:prstGeom prst="accentCallout2">
            <a:avLst>
              <a:gd name="adj1" fmla="val 18750"/>
              <a:gd name="adj2" fmla="val -8333"/>
              <a:gd name="adj3" fmla="val 18750"/>
              <a:gd name="adj4" fmla="val -16667"/>
              <a:gd name="adj5" fmla="val 917395"/>
              <a:gd name="adj6" fmla="val -648431"/>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线形标注 2(带强调线) 14"/>
          <p:cNvSpPr/>
          <p:nvPr/>
        </p:nvSpPr>
        <p:spPr>
          <a:xfrm rot="10800000" flipV="1">
            <a:off x="1758877" y="5240669"/>
            <a:ext cx="1955867" cy="45719"/>
          </a:xfrm>
          <a:prstGeom prst="accentCallout2">
            <a:avLst>
              <a:gd name="adj1" fmla="val 18750"/>
              <a:gd name="adj2" fmla="val -8333"/>
              <a:gd name="adj3" fmla="val 18750"/>
              <a:gd name="adj4" fmla="val -16667"/>
              <a:gd name="adj5" fmla="val -424095"/>
              <a:gd name="adj6" fmla="val -90304"/>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线形标注 2(带强调线) 15"/>
          <p:cNvSpPr/>
          <p:nvPr/>
        </p:nvSpPr>
        <p:spPr>
          <a:xfrm rot="10800000">
            <a:off x="1214414" y="4665279"/>
            <a:ext cx="496008" cy="49605"/>
          </a:xfrm>
          <a:prstGeom prst="accentCallout2">
            <a:avLst>
              <a:gd name="adj1" fmla="val 18750"/>
              <a:gd name="adj2" fmla="val -8333"/>
              <a:gd name="adj3" fmla="val 18750"/>
              <a:gd name="adj4" fmla="val -16667"/>
              <a:gd name="adj5" fmla="val 703875"/>
              <a:gd name="adj6" fmla="val -701709"/>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5143504" y="2569485"/>
            <a:ext cx="1929512" cy="430887"/>
          </a:xfrm>
          <a:prstGeom prst="rect">
            <a:avLst/>
          </a:prstGeom>
          <a:noFill/>
        </p:spPr>
        <p:txBody>
          <a:bodyPr wrap="square" rtlCol="0">
            <a:spAutoFit/>
          </a:bodyPr>
          <a:lstStyle/>
          <a:p>
            <a:r>
              <a:rPr lang="en-US" altLang="zh-CN" sz="2200" b="1" dirty="0">
                <a:solidFill>
                  <a:srgbClr val="FF6600"/>
                </a:solidFill>
              </a:rPr>
              <a:t>reap</a:t>
            </a:r>
            <a:endParaRPr lang="zh-CN" altLang="en-US" sz="2200" b="1" dirty="0">
              <a:solidFill>
                <a:srgbClr val="FF6600"/>
              </a:solidFill>
            </a:endParaRPr>
          </a:p>
        </p:txBody>
      </p:sp>
      <p:sp>
        <p:nvSpPr>
          <p:cNvPr id="20" name="TextBox 19"/>
          <p:cNvSpPr txBox="1"/>
          <p:nvPr/>
        </p:nvSpPr>
        <p:spPr>
          <a:xfrm>
            <a:off x="5132482" y="3498179"/>
            <a:ext cx="2297038" cy="430887"/>
          </a:xfrm>
          <a:prstGeom prst="rect">
            <a:avLst/>
          </a:prstGeom>
          <a:noFill/>
        </p:spPr>
        <p:txBody>
          <a:bodyPr wrap="square" rtlCol="0">
            <a:spAutoFit/>
          </a:bodyPr>
          <a:lstStyle/>
          <a:p>
            <a:r>
              <a:rPr lang="en-US" altLang="zh-CN" sz="2200" b="1" dirty="0">
                <a:solidFill>
                  <a:srgbClr val="FF6600"/>
                </a:solidFill>
              </a:rPr>
              <a:t>take pleasure in</a:t>
            </a:r>
            <a:endParaRPr lang="zh-CN" altLang="en-US" sz="2200" b="1" dirty="0">
              <a:solidFill>
                <a:srgbClr val="FF6600"/>
              </a:solidFill>
            </a:endParaRPr>
          </a:p>
        </p:txBody>
      </p:sp>
      <p:sp>
        <p:nvSpPr>
          <p:cNvPr id="21" name="TextBox 20"/>
          <p:cNvSpPr txBox="1"/>
          <p:nvPr/>
        </p:nvSpPr>
        <p:spPr>
          <a:xfrm>
            <a:off x="5206130" y="4069683"/>
            <a:ext cx="2723456" cy="430887"/>
          </a:xfrm>
          <a:prstGeom prst="rect">
            <a:avLst/>
          </a:prstGeom>
          <a:noFill/>
        </p:spPr>
        <p:txBody>
          <a:bodyPr wrap="square" rtlCol="0">
            <a:spAutoFit/>
          </a:bodyPr>
          <a:lstStyle/>
          <a:p>
            <a:r>
              <a:rPr lang="en-US" altLang="zh-CN" sz="2200" b="1" dirty="0">
                <a:solidFill>
                  <a:srgbClr val="FF6600"/>
                </a:solidFill>
              </a:rPr>
              <a:t>pair ... with</a:t>
            </a:r>
            <a:endParaRPr lang="zh-CN" altLang="en-US" sz="2200" b="1" dirty="0">
              <a:solidFill>
                <a:srgbClr val="FF6600"/>
              </a:solidFill>
            </a:endParaRPr>
          </a:p>
        </p:txBody>
      </p:sp>
      <p:pic>
        <p:nvPicPr>
          <p:cNvPr id="23" name="Picture 2"/>
          <p:cNvPicPr>
            <a:picLocks noChangeAspect="1" noChangeArrowheads="1"/>
          </p:cNvPicPr>
          <p:nvPr/>
        </p:nvPicPr>
        <p:blipFill>
          <a:blip r:embed="rId4" cstate="print"/>
          <a:srcRect/>
          <a:stretch>
            <a:fillRect/>
          </a:stretch>
        </p:blipFill>
        <p:spPr bwMode="auto">
          <a:xfrm>
            <a:off x="0" y="0"/>
            <a:ext cx="3825513" cy="1242626"/>
          </a:xfrm>
          <a:prstGeom prst="rect">
            <a:avLst/>
          </a:prstGeom>
          <a:noFill/>
          <a:ln w="9525">
            <a:noFill/>
            <a:miter lim="800000"/>
            <a:headEnd/>
            <a:tailEnd/>
          </a:ln>
          <a:effectLst/>
        </p:spPr>
      </p:pic>
      <p:pic>
        <p:nvPicPr>
          <p:cNvPr id="24"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332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linds(horizontal)">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linds(horizontal)">
                                      <p:cBhvr>
                                        <p:cTn id="39" dur="500"/>
                                        <p:tgtEl>
                                          <p:spTgt spid="1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7" grpId="0"/>
      <p:bldP spid="12" grpId="0" animBg="1"/>
      <p:bldP spid="13" grpId="0" animBg="1"/>
      <p:bldP spid="15" grpId="0" animBg="1"/>
      <p:bldP spid="16" grpId="0" animBg="1"/>
      <p:bldP spid="18" grpId="0"/>
      <p:bldP spid="20" grpId="0"/>
      <p:bldP spid="2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85794"/>
            <a:ext cx="9144000" cy="6072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368298" y="1428736"/>
            <a:ext cx="6704032" cy="4760278"/>
          </a:xfrm>
          <a:prstGeom prst="rect">
            <a:avLst/>
          </a:prstGeom>
          <a:noFill/>
        </p:spPr>
        <p:txBody>
          <a:bodyPr wrap="square" rtlCol="0">
            <a:spAutoFit/>
          </a:bodyPr>
          <a:lstStyle/>
          <a:p>
            <a:pPr algn="just">
              <a:lnSpc>
                <a:spcPts val="2800"/>
              </a:lnSpc>
              <a:defRPr/>
            </a:pPr>
            <a:r>
              <a:rPr lang="en-US" altLang="zh-CN" sz="2100" dirty="0">
                <a:latin typeface="Helvetica" pitchFamily="34" charset="0"/>
                <a:ea typeface="Cambria Math" pitchFamily="18" charset="0"/>
                <a:cs typeface="Arial" pitchFamily="34" charset="0"/>
              </a:rPr>
              <a:t>In your new journey of life, I feel it necessary to </a:t>
            </a:r>
            <a:r>
              <a:rPr lang="en-US" altLang="zh-CN" sz="2200" b="1" dirty="0">
                <a:solidFill>
                  <a:srgbClr val="FF6600"/>
                </a:solidFill>
              </a:rPr>
              <a:t>remind you that</a:t>
            </a:r>
            <a:r>
              <a:rPr lang="en-US" altLang="zh-CN" sz="2100" dirty="0">
                <a:latin typeface="Helvetica" pitchFamily="34" charset="0"/>
                <a:ea typeface="Cambria Math" pitchFamily="18" charset="0"/>
                <a:cs typeface="Arial" pitchFamily="34" charset="0"/>
              </a:rPr>
              <a:t> entering university is the </a:t>
            </a:r>
            <a:r>
              <a:rPr lang="en-US" altLang="zh-CN" sz="2200" b="1" dirty="0">
                <a:solidFill>
                  <a:srgbClr val="FF6600"/>
                </a:solidFill>
              </a:rPr>
              <a:t>triumph of </a:t>
            </a:r>
            <a:r>
              <a:rPr lang="en-US" altLang="zh-CN" sz="2100" dirty="0">
                <a:latin typeface="Helvetica" pitchFamily="34" charset="0"/>
                <a:ea typeface="Cambria Math" pitchFamily="18" charset="0"/>
                <a:cs typeface="Arial" pitchFamily="34" charset="0"/>
              </a:rPr>
              <a:t>your past </a:t>
            </a:r>
            <a:r>
              <a:rPr lang="en-US" altLang="zh-CN" sz="2200" b="1" dirty="0">
                <a:solidFill>
                  <a:srgbClr val="FF6600"/>
                </a:solidFill>
              </a:rPr>
              <a:t>hard work</a:t>
            </a:r>
            <a:r>
              <a:rPr lang="en-US" altLang="zh-CN" sz="2100" dirty="0">
                <a:latin typeface="Helvetica" pitchFamily="34" charset="0"/>
                <a:ea typeface="Cambria Math" pitchFamily="18" charset="0"/>
                <a:cs typeface="Arial" pitchFamily="34" charset="0"/>
              </a:rPr>
              <a:t>. In the future four years, I expect you to </a:t>
            </a:r>
            <a:r>
              <a:rPr lang="en-US" altLang="zh-CN" sz="2200" b="1" dirty="0">
                <a:solidFill>
                  <a:srgbClr val="FF6600"/>
                </a:solidFill>
              </a:rPr>
              <a:t>make the most of </a:t>
            </a:r>
            <a:r>
              <a:rPr lang="en-US" altLang="zh-CN" sz="2100" dirty="0">
                <a:latin typeface="Helvetica" pitchFamily="34" charset="0"/>
                <a:ea typeface="Cambria Math" pitchFamily="18" charset="0"/>
                <a:cs typeface="Arial" pitchFamily="34" charset="0"/>
              </a:rPr>
              <a:t>comprehensive library, sports facilities, faculty members and other </a:t>
            </a:r>
            <a:r>
              <a:rPr lang="en-US" altLang="zh-CN" sz="2200" b="1" dirty="0">
                <a:solidFill>
                  <a:srgbClr val="FF6600"/>
                </a:solidFill>
              </a:rPr>
              <a:t>abundant resources</a:t>
            </a:r>
            <a:r>
              <a:rPr lang="en-US" altLang="zh-CN" sz="2100" dirty="0">
                <a:solidFill>
                  <a:srgbClr val="FF6600"/>
                </a:solidFill>
                <a:latin typeface="Helvetica" pitchFamily="34" charset="0"/>
                <a:ea typeface="Cambria Math" pitchFamily="18" charset="0"/>
                <a:cs typeface="Arial" pitchFamily="34" charset="0"/>
              </a:rPr>
              <a:t> </a:t>
            </a:r>
            <a:r>
              <a:rPr lang="en-US" altLang="zh-CN" sz="2100" dirty="0">
                <a:latin typeface="Helvetica" pitchFamily="34" charset="0"/>
                <a:ea typeface="Cambria Math" pitchFamily="18" charset="0"/>
                <a:cs typeface="Arial" pitchFamily="34" charset="0"/>
              </a:rPr>
              <a:t>that success needs. Although you may </a:t>
            </a:r>
            <a:r>
              <a:rPr lang="en-US" altLang="zh-CN" sz="2100" dirty="0">
                <a:solidFill>
                  <a:srgbClr val="FF6600"/>
                </a:solidFill>
                <a:latin typeface="Helvetica" pitchFamily="34" charset="0"/>
                <a:ea typeface="Cambria Math" pitchFamily="18" charset="0"/>
                <a:cs typeface="Arial" pitchFamily="34" charset="0"/>
              </a:rPr>
              <a:t>feel overwhelmed by </a:t>
            </a:r>
            <a:r>
              <a:rPr lang="en-US" altLang="zh-CN" sz="2100" dirty="0">
                <a:latin typeface="Helvetica" pitchFamily="34" charset="0"/>
                <a:ea typeface="Cambria Math" pitchFamily="18" charset="0"/>
                <a:cs typeface="Arial" pitchFamily="34" charset="0"/>
              </a:rPr>
              <a:t>wealth of courses and dorm life, I assume that the new unique experiences far </a:t>
            </a:r>
            <a:r>
              <a:rPr lang="en-US" altLang="zh-CN" sz="2100" dirty="0">
                <a:solidFill>
                  <a:srgbClr val="FF6600"/>
                </a:solidFill>
                <a:latin typeface="Helvetica" pitchFamily="34" charset="0"/>
                <a:ea typeface="Cambria Math" pitchFamily="18" charset="0"/>
                <a:cs typeface="Arial" pitchFamily="34" charset="0"/>
              </a:rPr>
              <a:t>overweig</a:t>
            </a:r>
            <a:r>
              <a:rPr lang="en-US" altLang="zh-CN" sz="2100" dirty="0">
                <a:latin typeface="Helvetica" pitchFamily="34" charset="0"/>
                <a:ea typeface="Cambria Math" pitchFamily="18" charset="0"/>
                <a:cs typeface="Arial" pitchFamily="34" charset="0"/>
              </a:rPr>
              <a:t>h uncomfortable ones and they will help you </a:t>
            </a:r>
            <a:r>
              <a:rPr lang="en-US" altLang="zh-CN" sz="2100" dirty="0">
                <a:solidFill>
                  <a:srgbClr val="FF6600"/>
                </a:solidFill>
                <a:latin typeface="Helvetica" pitchFamily="34" charset="0"/>
                <a:ea typeface="Cambria Math" pitchFamily="18" charset="0"/>
                <a:cs typeface="Arial" pitchFamily="34" charset="0"/>
              </a:rPr>
              <a:t>reap </a:t>
            </a:r>
            <a:r>
              <a:rPr lang="en-US" altLang="zh-CN" sz="2100" dirty="0">
                <a:latin typeface="Helvetica" pitchFamily="34" charset="0"/>
                <a:ea typeface="Cambria Math" pitchFamily="18" charset="0"/>
                <a:cs typeface="Arial" pitchFamily="34" charset="0"/>
              </a:rPr>
              <a:t>the valuable lessons that you need in the future life. I believe as long as you </a:t>
            </a:r>
            <a:r>
              <a:rPr lang="en-US" altLang="zh-CN" sz="2100" dirty="0">
                <a:solidFill>
                  <a:srgbClr val="FF6600"/>
                </a:solidFill>
                <a:latin typeface="Helvetica" pitchFamily="34" charset="0"/>
                <a:ea typeface="Cambria Math" pitchFamily="18" charset="0"/>
                <a:cs typeface="Arial" pitchFamily="34" charset="0"/>
              </a:rPr>
              <a:t>take pleasure in </a:t>
            </a:r>
            <a:r>
              <a:rPr lang="en-US" altLang="zh-CN" sz="2100" dirty="0">
                <a:latin typeface="Helvetica" pitchFamily="34" charset="0"/>
                <a:ea typeface="Cambria Math" pitchFamily="18" charset="0"/>
                <a:cs typeface="Arial" pitchFamily="34" charset="0"/>
              </a:rPr>
              <a:t>challenging yourself and </a:t>
            </a:r>
            <a:r>
              <a:rPr lang="en-US" altLang="zh-CN" sz="2100" dirty="0">
                <a:solidFill>
                  <a:srgbClr val="FF6600"/>
                </a:solidFill>
                <a:latin typeface="Helvetica" pitchFamily="34" charset="0"/>
                <a:ea typeface="Cambria Math" pitchFamily="18" charset="0"/>
                <a:cs typeface="Arial" pitchFamily="34" charset="0"/>
              </a:rPr>
              <a:t>pairing</a:t>
            </a:r>
            <a:r>
              <a:rPr lang="en-US" altLang="zh-CN" sz="2100" dirty="0">
                <a:latin typeface="Helvetica" pitchFamily="34" charset="0"/>
                <a:ea typeface="Cambria Math" pitchFamily="18" charset="0"/>
                <a:cs typeface="Arial" pitchFamily="34" charset="0"/>
              </a:rPr>
              <a:t> passion </a:t>
            </a:r>
            <a:r>
              <a:rPr lang="en-US" altLang="zh-CN" sz="2100" dirty="0">
                <a:solidFill>
                  <a:srgbClr val="FF6600"/>
                </a:solidFill>
                <a:latin typeface="Helvetica" pitchFamily="34" charset="0"/>
                <a:ea typeface="Cambria Math" pitchFamily="18" charset="0"/>
                <a:cs typeface="Arial" pitchFamily="34" charset="0"/>
              </a:rPr>
              <a:t>with </a:t>
            </a:r>
            <a:r>
              <a:rPr lang="en-US" altLang="zh-CN" sz="2100" dirty="0">
                <a:latin typeface="Helvetica" pitchFamily="34" charset="0"/>
                <a:ea typeface="Cambria Math" pitchFamily="18" charset="0"/>
                <a:cs typeface="Arial" pitchFamily="34" charset="0"/>
              </a:rPr>
              <a:t>responsibilities, you can </a:t>
            </a:r>
            <a:r>
              <a:rPr lang="en-US" altLang="zh-CN" sz="2100" dirty="0">
                <a:solidFill>
                  <a:srgbClr val="FF6600"/>
                </a:solidFill>
                <a:latin typeface="Helvetica" pitchFamily="34" charset="0"/>
                <a:ea typeface="Cambria Math" pitchFamily="18" charset="0"/>
                <a:cs typeface="Arial" pitchFamily="34" charset="0"/>
              </a:rPr>
              <a:t>build a strong foundation for</a:t>
            </a:r>
            <a:r>
              <a:rPr lang="en-US" altLang="zh-CN" sz="2100" dirty="0">
                <a:latin typeface="Helvetica" pitchFamily="34" charset="0"/>
                <a:ea typeface="Cambria Math" pitchFamily="18" charset="0"/>
                <a:cs typeface="Arial" pitchFamily="34" charset="0"/>
              </a:rPr>
              <a:t> your future.</a:t>
            </a:r>
          </a:p>
        </p:txBody>
      </p:sp>
      <p:pic>
        <p:nvPicPr>
          <p:cNvPr id="6"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0"/>
            <a:ext cx="3825513" cy="1242626"/>
          </a:xfrm>
          <a:prstGeom prst="rect">
            <a:avLst/>
          </a:prstGeom>
          <a:noFill/>
          <a:ln w="9525">
            <a:noFill/>
            <a:miter lim="800000"/>
            <a:headEnd/>
            <a:tailEnd/>
          </a:ln>
          <a:effectLst/>
        </p:spPr>
      </p:pic>
      <p:pic>
        <p:nvPicPr>
          <p:cNvPr id="5"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3329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3610218" y="4000504"/>
            <a:ext cx="5512187" cy="1606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5697837" y="3625650"/>
            <a:ext cx="1863921" cy="400110"/>
          </a:xfrm>
          <a:prstGeom prst="rect">
            <a:avLst/>
          </a:prstGeom>
          <a:noFill/>
        </p:spPr>
        <p:txBody>
          <a:bodyPr wrap="square" rtlCol="0">
            <a:spAutoFit/>
          </a:bodyPr>
          <a:lstStyle/>
          <a:p>
            <a:r>
              <a:rPr lang="en-US" altLang="zh-CN" sz="2000" dirty="0">
                <a:ln w="18415" cmpd="sng">
                  <a:solidFill>
                    <a:srgbClr val="FFFFFF"/>
                  </a:solidFill>
                  <a:prstDash val="solid"/>
                </a:ln>
                <a:solidFill>
                  <a:schemeClr val="bg1"/>
                </a:solidFill>
                <a:latin typeface="+mj-lt"/>
              </a:rPr>
              <a:t>Thematic study</a:t>
            </a:r>
          </a:p>
        </p:txBody>
      </p:sp>
      <p:pic>
        <p:nvPicPr>
          <p:cNvPr id="1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3600" y="1340768"/>
            <a:ext cx="3200400" cy="628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22"/>
          <p:cNvSpPr>
            <a:spLocks noChangeArrowheads="1"/>
          </p:cNvSpPr>
          <p:nvPr/>
        </p:nvSpPr>
        <p:spPr bwMode="auto">
          <a:xfrm>
            <a:off x="5769955" y="1412301"/>
            <a:ext cx="3365120"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a:solidFill>
                  <a:srgbClr val="000000"/>
                </a:solidFill>
                <a:latin typeface="Helvetica" pitchFamily="34" charset="0"/>
              </a:rPr>
              <a:t>   Summary</a:t>
            </a:r>
            <a:endParaRPr lang="zh-CN" altLang="en-US" sz="2400" b="1" dirty="0">
              <a:solidFill>
                <a:srgbClr val="FFFF00"/>
              </a:solidFill>
              <a:effectLst>
                <a:outerShdw blurRad="38100" dist="38100" dir="2700000" algn="tl">
                  <a:srgbClr val="000000"/>
                </a:outerShdw>
              </a:effectLst>
              <a:latin typeface="Helvetica" pitchFamily="34" charset="0"/>
              <a:ea typeface="宋体" pitchFamily="-112" charset="-122"/>
              <a:cs typeface="Times New Roman" pitchFamily="-112" charset="0"/>
            </a:endParaRPr>
          </a:p>
        </p:txBody>
      </p:sp>
      <p:pic>
        <p:nvPicPr>
          <p:cNvPr id="1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3610219" y="2214554"/>
            <a:ext cx="5533809" cy="1839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a:hlinkClick r:id="rId5" action="ppaction://hlinksldjump"/>
          </p:cNvPr>
          <p:cNvSpPr txBox="1"/>
          <p:nvPr/>
        </p:nvSpPr>
        <p:spPr>
          <a:xfrm>
            <a:off x="4714876" y="2714620"/>
            <a:ext cx="3380385" cy="769441"/>
          </a:xfrm>
          <a:prstGeom prst="rect">
            <a:avLst/>
          </a:prstGeom>
          <a:noFill/>
        </p:spPr>
        <p:txBody>
          <a:bodyPr wrap="square" rtlCol="0">
            <a:spAutoFit/>
          </a:bodyPr>
          <a:lstStyle/>
          <a:p>
            <a:pPr algn="ct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p>
          <a:p>
            <a:pPr algn="ct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useful expressions</a:t>
            </a:r>
          </a:p>
        </p:txBody>
      </p:sp>
      <p:pic>
        <p:nvPicPr>
          <p:cNvPr id="22"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a:hlinkClick r:id="rId8" action="ppaction://hlinksldjump"/>
          </p:cNvPr>
          <p:cNvSpPr txBox="1"/>
          <p:nvPr/>
        </p:nvSpPr>
        <p:spPr>
          <a:xfrm>
            <a:off x="4406325" y="4357694"/>
            <a:ext cx="3380385" cy="769441"/>
          </a:xfrm>
          <a:prstGeom prst="rect">
            <a:avLst/>
          </a:prstGeom>
          <a:noFill/>
        </p:spPr>
        <p:txBody>
          <a:bodyPr wrap="square" rtlCol="0">
            <a:spAutoFit/>
          </a:bodyPr>
          <a:lstStyle/>
          <a:p>
            <a:pPr algn="ct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p>
          <a:p>
            <a:pPr algn="ct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functional patterns</a:t>
            </a:r>
          </a:p>
        </p:txBody>
      </p:sp>
      <p:grpSp>
        <p:nvGrpSpPr>
          <p:cNvPr id="25" name="组合 24"/>
          <p:cNvGrpSpPr/>
          <p:nvPr/>
        </p:nvGrpSpPr>
        <p:grpSpPr>
          <a:xfrm>
            <a:off x="0" y="0"/>
            <a:ext cx="9144000" cy="714356"/>
            <a:chOff x="0" y="0"/>
            <a:chExt cx="9144000" cy="714356"/>
          </a:xfrm>
        </p:grpSpPr>
        <p:sp>
          <p:nvSpPr>
            <p:cNvPr id="27"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28" name="TextBox 27"/>
            <p:cNvSpPr txBox="1"/>
            <p:nvPr/>
          </p:nvSpPr>
          <p:spPr>
            <a:xfrm>
              <a:off x="1571604" y="191136"/>
              <a:ext cx="7237879" cy="523220"/>
            </a:xfrm>
            <a:prstGeom prst="rect">
              <a:avLst/>
            </a:prstGeom>
            <a:noFill/>
          </p:spPr>
          <p:txBody>
            <a:bodyPr wrap="none" rtlCol="0">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800" dirty="0">
                  <a:effectLst>
                    <a:glow rad="101600">
                      <a:schemeClr val="tx1">
                        <a:alpha val="60000"/>
                      </a:schemeClr>
                    </a:glow>
                    <a:outerShdw blurRad="38100" dist="38100" dir="2700000" algn="tl">
                      <a:srgbClr val="000000">
                        <a:alpha val="43137"/>
                      </a:srgbClr>
                    </a:outerShdw>
                  </a:effectLst>
                </a:rPr>
                <a:t>Toward a brighter future for all</a:t>
              </a:r>
            </a:p>
          </p:txBody>
        </p:sp>
        <p:sp>
          <p:nvSpPr>
            <p:cNvPr id="29" name="TextBox 28"/>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a:latin typeface="Helvetica" pitchFamily="34" charset="0"/>
                  <a:cs typeface="Helvetica Neue"/>
                </a:rPr>
                <a:t>Section A </a:t>
              </a:r>
            </a:p>
          </p:txBody>
        </p:sp>
      </p:grpSp>
      <p:pic>
        <p:nvPicPr>
          <p:cNvPr id="15" name="Picture 4"/>
          <p:cNvPicPr>
            <a:picLocks noChangeAspect="1" noChangeArrowheads="1"/>
          </p:cNvPicPr>
          <p:nvPr/>
        </p:nvPicPr>
        <p:blipFill>
          <a:blip r:embed="rId9" cstate="print"/>
          <a:srcRect/>
          <a:stretch>
            <a:fillRect/>
          </a:stretch>
        </p:blipFill>
        <p:spPr bwMode="auto">
          <a:xfrm>
            <a:off x="105817" y="2214553"/>
            <a:ext cx="3360201" cy="26712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087319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55440494"/>
              </p:ext>
            </p:extLst>
          </p:nvPr>
        </p:nvGraphicFramePr>
        <p:xfrm>
          <a:off x="755576" y="1285860"/>
          <a:ext cx="7704856" cy="5327499"/>
        </p:xfrm>
        <a:graphic>
          <a:graphicData uri="http://schemas.openxmlformats.org/drawingml/2006/table">
            <a:tbl>
              <a:tblPr firstRow="1" bandRow="1">
                <a:tableStyleId>{22838BEF-8BB2-4498-84A7-C5851F593DF1}</a:tableStyleId>
              </a:tblPr>
              <a:tblGrid>
                <a:gridCol w="2808312">
                  <a:extLst>
                    <a:ext uri="{9D8B030D-6E8A-4147-A177-3AD203B41FA5}">
                      <a16:colId xmlns:a16="http://schemas.microsoft.com/office/drawing/2014/main" val="20000"/>
                    </a:ext>
                  </a:extLst>
                </a:gridCol>
                <a:gridCol w="4896544">
                  <a:extLst>
                    <a:ext uri="{9D8B030D-6E8A-4147-A177-3AD203B41FA5}">
                      <a16:colId xmlns:a16="http://schemas.microsoft.com/office/drawing/2014/main" val="20001"/>
                    </a:ext>
                  </a:extLst>
                </a:gridCol>
              </a:tblGrid>
              <a:tr h="498433">
                <a:tc>
                  <a:txBody>
                    <a:bodyPr/>
                    <a:lstStyle/>
                    <a:p>
                      <a:r>
                        <a:rPr lang="en-US" altLang="zh-CN" sz="2200" b="0" dirty="0">
                          <a:latin typeface="华文楷体" pitchFamily="2" charset="-122"/>
                          <a:ea typeface="华文楷体" pitchFamily="2" charset="-122"/>
                        </a:rPr>
                        <a:t>1 </a:t>
                      </a:r>
                      <a:r>
                        <a:rPr lang="zh-CN" altLang="en-US" sz="2200" b="0" dirty="0">
                          <a:latin typeface="华文楷体" pitchFamily="2" charset="-122"/>
                          <a:ea typeface="华文楷体" pitchFamily="2" charset="-122"/>
                        </a:rPr>
                        <a:t>多年努力的结果</a:t>
                      </a:r>
                    </a:p>
                  </a:txBody>
                  <a:tcPr anchor="ctr"/>
                </a:tc>
                <a:tc>
                  <a:txBody>
                    <a:bodyPr/>
                    <a:lstStyle/>
                    <a:p>
                      <a:endParaRPr lang="zh-CN" altLang="en-US" sz="2000" b="0" dirty="0">
                        <a:latin typeface="华文楷体" pitchFamily="2" charset="-122"/>
                        <a:ea typeface="华文楷体" pitchFamily="2" charset="-122"/>
                      </a:endParaRPr>
                    </a:p>
                  </a:txBody>
                  <a:tcPr anchor="ctr"/>
                </a:tc>
                <a:extLst>
                  <a:ext uri="{0D108BD9-81ED-4DB2-BD59-A6C34878D82A}">
                    <a16:rowId xmlns:a16="http://schemas.microsoft.com/office/drawing/2014/main" val="10000"/>
                  </a:ext>
                </a:extLst>
              </a:tr>
              <a:tr h="669471">
                <a:tc>
                  <a:txBody>
                    <a:bodyPr/>
                    <a:lstStyle/>
                    <a:p>
                      <a:r>
                        <a:rPr lang="en-US" altLang="zh-CN" sz="2200" dirty="0">
                          <a:latin typeface="华文楷体" pitchFamily="2" charset="-122"/>
                          <a:ea typeface="华文楷体" pitchFamily="2" charset="-122"/>
                        </a:rPr>
                        <a:t>2 </a:t>
                      </a:r>
                      <a:r>
                        <a:rPr lang="zh-CN" altLang="en-US" sz="2200" dirty="0">
                          <a:latin typeface="华文楷体" pitchFamily="2" charset="-122"/>
                          <a:ea typeface="华文楷体" pitchFamily="2" charset="-122"/>
                        </a:rPr>
                        <a:t>使你学有所成</a:t>
                      </a:r>
                    </a:p>
                  </a:txBody>
                  <a:tcPr anchor="ctr"/>
                </a:tc>
                <a:tc>
                  <a:txBody>
                    <a:bodyPr/>
                    <a:lstStyle/>
                    <a:p>
                      <a:endParaRPr lang="zh-CN" altLang="en-US" sz="2000" dirty="0">
                        <a:latin typeface="华文楷体" pitchFamily="2" charset="-122"/>
                        <a:ea typeface="华文楷体" pitchFamily="2" charset="-122"/>
                      </a:endParaRPr>
                    </a:p>
                  </a:txBody>
                  <a:tcPr anchor="ctr"/>
                </a:tc>
                <a:extLst>
                  <a:ext uri="{0D108BD9-81ED-4DB2-BD59-A6C34878D82A}">
                    <a16:rowId xmlns:a16="http://schemas.microsoft.com/office/drawing/2014/main" val="10001"/>
                  </a:ext>
                </a:extLst>
              </a:tr>
              <a:tr h="498433">
                <a:tc>
                  <a:txBody>
                    <a:bodyPr/>
                    <a:lstStyle/>
                    <a:p>
                      <a:r>
                        <a:rPr lang="en-US" altLang="zh-CN" sz="2200" dirty="0">
                          <a:latin typeface="华文楷体" pitchFamily="2" charset="-122"/>
                          <a:ea typeface="华文楷体" pitchFamily="2" charset="-122"/>
                        </a:rPr>
                        <a:t>3 </a:t>
                      </a:r>
                      <a:r>
                        <a:rPr lang="zh-CN" altLang="en-US" sz="2200" dirty="0">
                          <a:latin typeface="华文楷体" pitchFamily="2" charset="-122"/>
                          <a:ea typeface="华文楷体" pitchFamily="2" charset="-122"/>
                        </a:rPr>
                        <a:t>取得佳绩</a:t>
                      </a:r>
                    </a:p>
                  </a:txBody>
                  <a:tcPr anchor="ctr"/>
                </a:tc>
                <a:tc>
                  <a:txBody>
                    <a:bodyPr/>
                    <a:lstStyle/>
                    <a:p>
                      <a:endParaRPr lang="zh-CN" altLang="en-US" sz="2000" dirty="0">
                        <a:latin typeface="华文楷体" pitchFamily="2" charset="-122"/>
                        <a:ea typeface="华文楷体" pitchFamily="2" charset="-122"/>
                      </a:endParaRPr>
                    </a:p>
                  </a:txBody>
                  <a:tcPr anchor="ctr"/>
                </a:tc>
                <a:extLst>
                  <a:ext uri="{0D108BD9-81ED-4DB2-BD59-A6C34878D82A}">
                    <a16:rowId xmlns:a16="http://schemas.microsoft.com/office/drawing/2014/main" val="10002"/>
                  </a:ext>
                </a:extLst>
              </a:tr>
              <a:tr h="498433">
                <a:tc>
                  <a:txBody>
                    <a:bodyPr/>
                    <a:lstStyle/>
                    <a:p>
                      <a:r>
                        <a:rPr lang="en-US" altLang="zh-CN" sz="2200" dirty="0">
                          <a:latin typeface="华文楷体" pitchFamily="2" charset="-122"/>
                          <a:ea typeface="华文楷体" pitchFamily="2" charset="-122"/>
                        </a:rPr>
                        <a:t>4 </a:t>
                      </a:r>
                      <a:r>
                        <a:rPr lang="zh-CN" altLang="en-US" sz="2200" dirty="0">
                          <a:latin typeface="华文楷体" pitchFamily="2" charset="-122"/>
                          <a:ea typeface="华文楷体" pitchFamily="2" charset="-122"/>
                        </a:rPr>
                        <a:t>喜极而泣</a:t>
                      </a:r>
                    </a:p>
                  </a:txBody>
                  <a:tcPr anchor="ctr"/>
                </a:tc>
                <a:tc>
                  <a:txBody>
                    <a:bodyPr/>
                    <a:lstStyle/>
                    <a:p>
                      <a:endParaRPr lang="zh-CN" altLang="en-US" sz="2000" dirty="0">
                        <a:latin typeface="华文楷体" pitchFamily="2" charset="-122"/>
                        <a:ea typeface="华文楷体" pitchFamily="2" charset="-122"/>
                      </a:endParaRPr>
                    </a:p>
                  </a:txBody>
                  <a:tcPr anchor="ctr"/>
                </a:tc>
                <a:extLst>
                  <a:ext uri="{0D108BD9-81ED-4DB2-BD59-A6C34878D82A}">
                    <a16:rowId xmlns:a16="http://schemas.microsoft.com/office/drawing/2014/main" val="10003"/>
                  </a:ext>
                </a:extLst>
              </a:tr>
              <a:tr h="498433">
                <a:tc>
                  <a:txBody>
                    <a:bodyPr/>
                    <a:lstStyle/>
                    <a:p>
                      <a:r>
                        <a:rPr lang="en-US" altLang="zh-CN" sz="2200" dirty="0">
                          <a:latin typeface="华文楷体" pitchFamily="2" charset="-122"/>
                          <a:ea typeface="华文楷体" pitchFamily="2" charset="-122"/>
                        </a:rPr>
                        <a:t>5 </a:t>
                      </a:r>
                      <a:r>
                        <a:rPr lang="zh-CN" altLang="en-US" sz="2200" dirty="0">
                          <a:latin typeface="华文楷体" pitchFamily="2" charset="-122"/>
                          <a:ea typeface="华文楷体" pitchFamily="2" charset="-122"/>
                        </a:rPr>
                        <a:t>无与伦比的时光</a:t>
                      </a:r>
                    </a:p>
                  </a:txBody>
                  <a:tcPr anchor="ctr"/>
                </a:tc>
                <a:tc>
                  <a:txBody>
                    <a:bodyPr/>
                    <a:lstStyle/>
                    <a:p>
                      <a:endParaRPr lang="zh-CN" altLang="en-US" sz="2000" dirty="0">
                        <a:latin typeface="华文楷体" pitchFamily="2" charset="-122"/>
                        <a:ea typeface="华文楷体" pitchFamily="2" charset="-122"/>
                      </a:endParaRPr>
                    </a:p>
                  </a:txBody>
                  <a:tcPr anchor="ctr"/>
                </a:tc>
                <a:extLst>
                  <a:ext uri="{0D108BD9-81ED-4DB2-BD59-A6C34878D82A}">
                    <a16:rowId xmlns:a16="http://schemas.microsoft.com/office/drawing/2014/main" val="10004"/>
                  </a:ext>
                </a:extLst>
              </a:tr>
              <a:tr h="498433">
                <a:tc>
                  <a:txBody>
                    <a:bodyPr/>
                    <a:lstStyle/>
                    <a:p>
                      <a:r>
                        <a:rPr lang="en-US" altLang="zh-CN" sz="2200" dirty="0">
                          <a:latin typeface="华文楷体" pitchFamily="2" charset="-122"/>
                          <a:ea typeface="华文楷体" pitchFamily="2" charset="-122"/>
                        </a:rPr>
                        <a:t>6 </a:t>
                      </a:r>
                      <a:r>
                        <a:rPr lang="zh-CN" altLang="en-US" sz="2200" dirty="0">
                          <a:latin typeface="华文楷体" pitchFamily="2" charset="-122"/>
                          <a:ea typeface="华文楷体" pitchFamily="2" charset="-122"/>
                        </a:rPr>
                        <a:t>追求心的爱好</a:t>
                      </a:r>
                    </a:p>
                  </a:txBody>
                  <a:tcPr anchor="ctr"/>
                </a:tc>
                <a:tc>
                  <a:txBody>
                    <a:bodyPr/>
                    <a:lstStyle/>
                    <a:p>
                      <a:endParaRPr lang="zh-CN" altLang="en-US" sz="2000" dirty="0">
                        <a:latin typeface="华文楷体" pitchFamily="2" charset="-122"/>
                        <a:ea typeface="华文楷体" pitchFamily="2" charset="-122"/>
                      </a:endParaRPr>
                    </a:p>
                  </a:txBody>
                  <a:tcPr anchor="ctr"/>
                </a:tc>
                <a:extLst>
                  <a:ext uri="{0D108BD9-81ED-4DB2-BD59-A6C34878D82A}">
                    <a16:rowId xmlns:a16="http://schemas.microsoft.com/office/drawing/2014/main" val="10005"/>
                  </a:ext>
                </a:extLst>
              </a:tr>
              <a:tr h="670564">
                <a:tc>
                  <a:txBody>
                    <a:bodyPr/>
                    <a:lstStyle/>
                    <a:p>
                      <a:r>
                        <a:rPr lang="en-US" altLang="zh-CN" sz="2200" dirty="0">
                          <a:latin typeface="华文楷体" pitchFamily="2" charset="-122"/>
                          <a:ea typeface="华文楷体" pitchFamily="2" charset="-122"/>
                        </a:rPr>
                        <a:t>7 </a:t>
                      </a:r>
                      <a:r>
                        <a:rPr lang="zh-CN" altLang="en-US" sz="2200" dirty="0">
                          <a:latin typeface="华文楷体" pitchFamily="2" charset="-122"/>
                          <a:ea typeface="华文楷体" pitchFamily="2" charset="-122"/>
                        </a:rPr>
                        <a:t>变得更加博学</a:t>
                      </a:r>
                    </a:p>
                  </a:txBody>
                  <a:tcPr anchor="ctr"/>
                </a:tc>
                <a:tc>
                  <a:txBody>
                    <a:bodyPr/>
                    <a:lstStyle/>
                    <a:p>
                      <a:endParaRPr lang="zh-CN" altLang="en-US" sz="2000" dirty="0">
                        <a:latin typeface="华文楷体" pitchFamily="2" charset="-122"/>
                        <a:ea typeface="华文楷体" pitchFamily="2" charset="-122"/>
                      </a:endParaRPr>
                    </a:p>
                  </a:txBody>
                  <a:tcPr anchor="ctr"/>
                </a:tc>
                <a:extLst>
                  <a:ext uri="{0D108BD9-81ED-4DB2-BD59-A6C34878D82A}">
                    <a16:rowId xmlns:a16="http://schemas.microsoft.com/office/drawing/2014/main" val="10006"/>
                  </a:ext>
                </a:extLst>
              </a:tr>
              <a:tr h="498433">
                <a:tc>
                  <a:txBody>
                    <a:bodyPr/>
                    <a:lstStyle/>
                    <a:p>
                      <a:r>
                        <a:rPr lang="en-US" altLang="zh-CN" sz="2200" dirty="0">
                          <a:latin typeface="华文楷体" pitchFamily="2" charset="-122"/>
                          <a:ea typeface="华文楷体" pitchFamily="2" charset="-122"/>
                        </a:rPr>
                        <a:t>8 </a:t>
                      </a:r>
                      <a:r>
                        <a:rPr lang="zh-CN" altLang="en-US" sz="2200" dirty="0">
                          <a:latin typeface="华文楷体" pitchFamily="2" charset="-122"/>
                          <a:ea typeface="华文楷体" pitchFamily="2" charset="-122"/>
                        </a:rPr>
                        <a:t>令人头痛欲裂</a:t>
                      </a:r>
                    </a:p>
                  </a:txBody>
                  <a:tcPr anchor="ctr"/>
                </a:tc>
                <a:tc>
                  <a:txBody>
                    <a:bodyPr/>
                    <a:lstStyle/>
                    <a:p>
                      <a:endParaRPr lang="zh-CN" altLang="en-US" sz="2000" dirty="0">
                        <a:latin typeface="华文楷体" pitchFamily="2" charset="-122"/>
                        <a:ea typeface="华文楷体" pitchFamily="2" charset="-122"/>
                      </a:endParaRPr>
                    </a:p>
                  </a:txBody>
                  <a:tcPr anchor="ctr"/>
                </a:tc>
                <a:extLst>
                  <a:ext uri="{0D108BD9-81ED-4DB2-BD59-A6C34878D82A}">
                    <a16:rowId xmlns:a16="http://schemas.microsoft.com/office/drawing/2014/main" val="10007"/>
                  </a:ext>
                </a:extLst>
              </a:tr>
              <a:tr h="498433">
                <a:tc>
                  <a:txBody>
                    <a:bodyPr/>
                    <a:lstStyle/>
                    <a:p>
                      <a:r>
                        <a:rPr lang="en-US" altLang="zh-CN" sz="2200" dirty="0">
                          <a:latin typeface="华文楷体" pitchFamily="2" charset="-122"/>
                          <a:ea typeface="华文楷体" pitchFamily="2" charset="-122"/>
                        </a:rPr>
                        <a:t>9 </a:t>
                      </a:r>
                      <a:r>
                        <a:rPr lang="zh-CN" altLang="en-US" sz="2200" dirty="0">
                          <a:latin typeface="华文楷体" pitchFamily="2" charset="-122"/>
                          <a:ea typeface="华文楷体" pitchFamily="2" charset="-122"/>
                        </a:rPr>
                        <a:t>早起的人</a:t>
                      </a:r>
                    </a:p>
                  </a:txBody>
                  <a:tcPr anchor="ctr"/>
                </a:tc>
                <a:tc>
                  <a:txBody>
                    <a:bodyPr/>
                    <a:lstStyle/>
                    <a:p>
                      <a:endParaRPr lang="zh-CN" altLang="en-US" sz="2000" dirty="0">
                        <a:latin typeface="华文楷体" pitchFamily="2" charset="-122"/>
                        <a:ea typeface="华文楷体" pitchFamily="2" charset="-122"/>
                      </a:endParaRPr>
                    </a:p>
                  </a:txBody>
                  <a:tcPr anchor="ctr"/>
                </a:tc>
                <a:extLst>
                  <a:ext uri="{0D108BD9-81ED-4DB2-BD59-A6C34878D82A}">
                    <a16:rowId xmlns:a16="http://schemas.microsoft.com/office/drawing/2014/main" val="10008"/>
                  </a:ext>
                </a:extLst>
              </a:tr>
              <a:tr h="498433">
                <a:tc>
                  <a:txBody>
                    <a:bodyPr/>
                    <a:lstStyle/>
                    <a:p>
                      <a:r>
                        <a:rPr lang="en-US" altLang="zh-CN" sz="2200" dirty="0">
                          <a:latin typeface="华文楷体" pitchFamily="2" charset="-122"/>
                          <a:ea typeface="华文楷体" pitchFamily="2" charset="-122"/>
                        </a:rPr>
                        <a:t>10 </a:t>
                      </a:r>
                      <a:r>
                        <a:rPr lang="zh-CN" altLang="en-US" sz="2200" dirty="0">
                          <a:latin typeface="华文楷体" pitchFamily="2" charset="-122"/>
                          <a:ea typeface="华文楷体" pitchFamily="2" charset="-122"/>
                        </a:rPr>
                        <a:t>夜猫子</a:t>
                      </a:r>
                    </a:p>
                  </a:txBody>
                  <a:tcPr anchor="ctr"/>
                </a:tc>
                <a:tc>
                  <a:txBody>
                    <a:bodyPr/>
                    <a:lstStyle/>
                    <a:p>
                      <a:endParaRPr lang="zh-CN" altLang="en-US" sz="2000" dirty="0">
                        <a:latin typeface="华文楷体" pitchFamily="2" charset="-122"/>
                        <a:ea typeface="华文楷体" pitchFamily="2" charset="-122"/>
                      </a:endParaRPr>
                    </a:p>
                  </a:txBody>
                  <a:tcPr anchor="ctr"/>
                </a:tc>
                <a:extLst>
                  <a:ext uri="{0D108BD9-81ED-4DB2-BD59-A6C34878D82A}">
                    <a16:rowId xmlns:a16="http://schemas.microsoft.com/office/drawing/2014/main" val="10009"/>
                  </a:ext>
                </a:extLst>
              </a:tr>
            </a:tbl>
          </a:graphicData>
        </a:graphic>
      </p:graphicFrame>
      <p:sp>
        <p:nvSpPr>
          <p:cNvPr id="6" name="TextBox 5"/>
          <p:cNvSpPr txBox="1"/>
          <p:nvPr/>
        </p:nvSpPr>
        <p:spPr>
          <a:xfrm>
            <a:off x="3563888" y="1364352"/>
            <a:ext cx="4824536" cy="430887"/>
          </a:xfrm>
          <a:prstGeom prst="rect">
            <a:avLst/>
          </a:prstGeom>
          <a:noFill/>
        </p:spPr>
        <p:txBody>
          <a:bodyPr wrap="square" rtlCol="0">
            <a:spAutoFit/>
          </a:bodyPr>
          <a:lstStyle/>
          <a:p>
            <a:r>
              <a:rPr lang="en-US" altLang="zh-CN" sz="2200" dirty="0">
                <a:latin typeface="Helvetica" pitchFamily="34" charset="0"/>
                <a:ea typeface="Cambria Math" pitchFamily="18" charset="0"/>
                <a:cs typeface="Arial" pitchFamily="34" charset="0"/>
              </a:rPr>
              <a:t>the triumph of years of hard work</a:t>
            </a:r>
            <a:endParaRPr lang="zh-CN" altLang="en-US" sz="2200" dirty="0">
              <a:latin typeface="Helvetica" pitchFamily="34" charset="0"/>
              <a:ea typeface="Cambria Math" pitchFamily="18" charset="0"/>
              <a:cs typeface="Arial" pitchFamily="34" charset="0"/>
            </a:endParaRPr>
          </a:p>
        </p:txBody>
      </p:sp>
      <p:sp>
        <p:nvSpPr>
          <p:cNvPr id="7" name="TextBox 6"/>
          <p:cNvSpPr txBox="1"/>
          <p:nvPr/>
        </p:nvSpPr>
        <p:spPr>
          <a:xfrm>
            <a:off x="3563888" y="1746224"/>
            <a:ext cx="4824536" cy="769441"/>
          </a:xfrm>
          <a:prstGeom prst="rect">
            <a:avLst/>
          </a:prstGeom>
          <a:noFill/>
        </p:spPr>
        <p:txBody>
          <a:bodyPr wrap="square" rtlCol="0">
            <a:spAutoFit/>
          </a:bodyPr>
          <a:lstStyle/>
          <a:p>
            <a:r>
              <a:rPr lang="en-US" altLang="zh-CN" sz="2200" dirty="0">
                <a:latin typeface="Helvetica" pitchFamily="34" charset="0"/>
                <a:ea typeface="Cambria Math" pitchFamily="18" charset="0"/>
                <a:cs typeface="Arial" pitchFamily="34" charset="0"/>
              </a:rPr>
              <a:t>make your educational experience </a:t>
            </a:r>
            <a:br>
              <a:rPr lang="en-US" altLang="zh-CN" sz="2200" dirty="0">
                <a:latin typeface="Helvetica" pitchFamily="34" charset="0"/>
                <a:ea typeface="Cambria Math" pitchFamily="18" charset="0"/>
                <a:cs typeface="Arial" pitchFamily="34" charset="0"/>
              </a:rPr>
            </a:br>
            <a:r>
              <a:rPr lang="en-US" altLang="zh-CN" sz="2200" dirty="0">
                <a:latin typeface="Helvetica" pitchFamily="34" charset="0"/>
                <a:ea typeface="Cambria Math" pitchFamily="18" charset="0"/>
                <a:cs typeface="Arial" pitchFamily="34" charset="0"/>
              </a:rPr>
              <a:t>as rewarding as possible</a:t>
            </a:r>
            <a:endParaRPr lang="zh-CN" altLang="en-US" sz="2200" dirty="0">
              <a:latin typeface="Helvetica" pitchFamily="34" charset="0"/>
              <a:ea typeface="Cambria Math" pitchFamily="18" charset="0"/>
              <a:cs typeface="Arial" pitchFamily="34" charset="0"/>
            </a:endParaRPr>
          </a:p>
        </p:txBody>
      </p:sp>
      <p:sp>
        <p:nvSpPr>
          <p:cNvPr id="8" name="TextBox 7"/>
          <p:cNvSpPr txBox="1"/>
          <p:nvPr/>
        </p:nvSpPr>
        <p:spPr>
          <a:xfrm>
            <a:off x="3563888" y="2557710"/>
            <a:ext cx="4824536" cy="430887"/>
          </a:xfrm>
          <a:prstGeom prst="rect">
            <a:avLst/>
          </a:prstGeom>
          <a:noFill/>
        </p:spPr>
        <p:txBody>
          <a:bodyPr wrap="square" rtlCol="0">
            <a:spAutoFit/>
          </a:bodyPr>
          <a:lstStyle/>
          <a:p>
            <a:r>
              <a:rPr lang="en-US" altLang="zh-CN" sz="2200" dirty="0">
                <a:latin typeface="Helvetica" pitchFamily="34" charset="0"/>
                <a:ea typeface="Cambria Math" pitchFamily="18" charset="0"/>
                <a:cs typeface="Arial" pitchFamily="34" charset="0"/>
              </a:rPr>
              <a:t>attain one’s best</a:t>
            </a:r>
          </a:p>
        </p:txBody>
      </p:sp>
      <p:sp>
        <p:nvSpPr>
          <p:cNvPr id="9" name="TextBox 8"/>
          <p:cNvSpPr txBox="1"/>
          <p:nvPr/>
        </p:nvSpPr>
        <p:spPr>
          <a:xfrm>
            <a:off x="3563888" y="3061766"/>
            <a:ext cx="4824536" cy="430887"/>
          </a:xfrm>
          <a:prstGeom prst="rect">
            <a:avLst/>
          </a:prstGeom>
          <a:noFill/>
        </p:spPr>
        <p:txBody>
          <a:bodyPr wrap="square" rtlCol="0">
            <a:spAutoFit/>
          </a:bodyPr>
          <a:lstStyle/>
          <a:p>
            <a:r>
              <a:rPr lang="en-US" altLang="zh-CN" sz="2200" dirty="0">
                <a:latin typeface="Helvetica" pitchFamily="34" charset="0"/>
                <a:ea typeface="Cambria Math" pitchFamily="18" charset="0"/>
                <a:cs typeface="Arial" pitchFamily="34" charset="0"/>
              </a:rPr>
              <a:t>cry tears of joy</a:t>
            </a:r>
          </a:p>
        </p:txBody>
      </p:sp>
      <p:sp>
        <p:nvSpPr>
          <p:cNvPr id="10" name="TextBox 9"/>
          <p:cNvSpPr txBox="1"/>
          <p:nvPr/>
        </p:nvSpPr>
        <p:spPr>
          <a:xfrm>
            <a:off x="3563888" y="3533884"/>
            <a:ext cx="4824536" cy="430887"/>
          </a:xfrm>
          <a:prstGeom prst="rect">
            <a:avLst/>
          </a:prstGeom>
          <a:noFill/>
        </p:spPr>
        <p:txBody>
          <a:bodyPr wrap="square" rtlCol="0">
            <a:spAutoFit/>
          </a:bodyPr>
          <a:lstStyle/>
          <a:p>
            <a:r>
              <a:rPr lang="en-US" altLang="zh-CN" sz="2200" dirty="0">
                <a:latin typeface="Helvetica" pitchFamily="34" charset="0"/>
                <a:ea typeface="Cambria Math" pitchFamily="18" charset="0"/>
                <a:cs typeface="Arial" pitchFamily="34" charset="0"/>
              </a:rPr>
              <a:t>a time unlike any other</a:t>
            </a:r>
          </a:p>
        </p:txBody>
      </p:sp>
      <p:sp>
        <p:nvSpPr>
          <p:cNvPr id="11" name="TextBox 10"/>
          <p:cNvSpPr txBox="1"/>
          <p:nvPr/>
        </p:nvSpPr>
        <p:spPr>
          <a:xfrm>
            <a:off x="3563888" y="3986892"/>
            <a:ext cx="4824536" cy="430887"/>
          </a:xfrm>
          <a:prstGeom prst="rect">
            <a:avLst/>
          </a:prstGeom>
          <a:noFill/>
        </p:spPr>
        <p:txBody>
          <a:bodyPr wrap="square" rtlCol="0">
            <a:spAutoFit/>
          </a:bodyPr>
          <a:lstStyle/>
          <a:p>
            <a:r>
              <a:rPr lang="en-US" altLang="zh-CN" sz="2200" dirty="0">
                <a:latin typeface="Helvetica" pitchFamily="34" charset="0"/>
                <a:ea typeface="Cambria Math" pitchFamily="18" charset="0"/>
                <a:cs typeface="Arial" pitchFamily="34" charset="0"/>
              </a:rPr>
              <a:t>pursue new passions</a:t>
            </a:r>
          </a:p>
        </p:txBody>
      </p:sp>
      <p:sp>
        <p:nvSpPr>
          <p:cNvPr id="12" name="TextBox 11"/>
          <p:cNvSpPr txBox="1"/>
          <p:nvPr/>
        </p:nvSpPr>
        <p:spPr>
          <a:xfrm>
            <a:off x="3563888" y="4389430"/>
            <a:ext cx="4824536" cy="769441"/>
          </a:xfrm>
          <a:prstGeom prst="rect">
            <a:avLst/>
          </a:prstGeom>
          <a:noFill/>
        </p:spPr>
        <p:txBody>
          <a:bodyPr wrap="square" rtlCol="0">
            <a:spAutoFit/>
          </a:bodyPr>
          <a:lstStyle/>
          <a:p>
            <a:r>
              <a:rPr lang="en-US" altLang="zh-CN" sz="2200" dirty="0">
                <a:latin typeface="Helvetica" pitchFamily="34" charset="0"/>
                <a:ea typeface="Cambria Math" pitchFamily="18" charset="0"/>
                <a:cs typeface="Arial" pitchFamily="34" charset="0"/>
              </a:rPr>
              <a:t>emerge as a more broadly educated person</a:t>
            </a:r>
          </a:p>
        </p:txBody>
      </p:sp>
      <p:sp>
        <p:nvSpPr>
          <p:cNvPr id="13" name="TextBox 12"/>
          <p:cNvSpPr txBox="1"/>
          <p:nvPr/>
        </p:nvSpPr>
        <p:spPr>
          <a:xfrm>
            <a:off x="3563888" y="5332870"/>
            <a:ext cx="4824536" cy="308867"/>
          </a:xfrm>
          <a:prstGeom prst="rect">
            <a:avLst/>
          </a:prstGeom>
          <a:noFill/>
        </p:spPr>
        <p:txBody>
          <a:bodyPr wrap="square" rtlCol="0">
            <a:spAutoFit/>
          </a:bodyPr>
          <a:lstStyle/>
          <a:p>
            <a:pPr indent="-185738">
              <a:lnSpc>
                <a:spcPct val="60000"/>
              </a:lnSpc>
              <a:spcBef>
                <a:spcPct val="50000"/>
              </a:spcBef>
              <a:defRPr/>
            </a:pPr>
            <a:r>
              <a:rPr lang="en-US" altLang="zh-CN" sz="2200" dirty="0">
                <a:latin typeface="Helvetica" pitchFamily="34" charset="0"/>
                <a:ea typeface="Cambria Math" pitchFamily="18" charset="0"/>
                <a:cs typeface="Arial" pitchFamily="34" charset="0"/>
              </a:rPr>
              <a:t>give sb. a giant headache</a:t>
            </a:r>
          </a:p>
        </p:txBody>
      </p:sp>
      <p:sp>
        <p:nvSpPr>
          <p:cNvPr id="14" name="TextBox 13"/>
          <p:cNvSpPr txBox="1"/>
          <p:nvPr/>
        </p:nvSpPr>
        <p:spPr>
          <a:xfrm>
            <a:off x="3563888" y="5836926"/>
            <a:ext cx="4824536" cy="308867"/>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200" dirty="0"/>
              <a:t>an early bird</a:t>
            </a:r>
          </a:p>
        </p:txBody>
      </p:sp>
      <p:sp>
        <p:nvSpPr>
          <p:cNvPr id="15" name="TextBox 14"/>
          <p:cNvSpPr txBox="1"/>
          <p:nvPr/>
        </p:nvSpPr>
        <p:spPr>
          <a:xfrm>
            <a:off x="3563888" y="6268974"/>
            <a:ext cx="4824536" cy="308867"/>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200" dirty="0">
                <a:latin typeface="Arial" charset="0"/>
              </a:rPr>
              <a:t>a night owl</a:t>
            </a:r>
            <a:endParaRPr lang="en-US" altLang="zh-CN" sz="2200" dirty="0"/>
          </a:p>
        </p:txBody>
      </p:sp>
      <p:pic>
        <p:nvPicPr>
          <p:cNvPr id="19" name="图片 18" descr="图片5.png"/>
          <p:cNvPicPr>
            <a:picLocks noChangeAspect="1"/>
          </p:cNvPicPr>
          <p:nvPr/>
        </p:nvPicPr>
        <p:blipFill>
          <a:blip r:embed="rId2" cstate="print">
            <a:clrChange>
              <a:clrFrom>
                <a:srgbClr val="FFFFFF"/>
              </a:clrFrom>
              <a:clrTo>
                <a:srgbClr val="FFFFFF">
                  <a:alpha val="0"/>
                </a:srgbClr>
              </a:clrTo>
            </a:clrChange>
          </a:blip>
          <a:stretch>
            <a:fillRect/>
          </a:stretch>
        </p:blipFill>
        <p:spPr>
          <a:xfrm>
            <a:off x="0" y="-23695"/>
            <a:ext cx="4370471" cy="1280054"/>
          </a:xfrm>
          <a:prstGeom prst="rect">
            <a:avLst/>
          </a:prstGeom>
        </p:spPr>
      </p:pic>
      <p:sp>
        <p:nvSpPr>
          <p:cNvPr id="5" name="TextBox 4"/>
          <p:cNvSpPr txBox="1"/>
          <p:nvPr/>
        </p:nvSpPr>
        <p:spPr>
          <a:xfrm>
            <a:off x="4000496" y="616332"/>
            <a:ext cx="5143504" cy="400110"/>
          </a:xfrm>
          <a:prstGeom prst="rect">
            <a:avLst/>
          </a:prstGeom>
          <a:noFill/>
        </p:spPr>
        <p:txBody>
          <a:bodyPr wrap="square" rtlCol="0">
            <a:spAutoFit/>
          </a:bodyPr>
          <a:lstStyle/>
          <a:p>
            <a:r>
              <a:rPr lang="en-US" altLang="zh-CN" sz="2000" b="1" dirty="0">
                <a:solidFill>
                  <a:srgbClr val="0070C0"/>
                </a:solidFill>
                <a:latin typeface="Helvetica"/>
              </a:rPr>
              <a:t>Language  points — useful expressions</a:t>
            </a:r>
            <a:endParaRPr lang="zh-CN" altLang="en-US" sz="2000" b="1" dirty="0">
              <a:solidFill>
                <a:srgbClr val="0070C0"/>
              </a:solidFill>
              <a:latin typeface="Helvetica"/>
            </a:endParaRPr>
          </a:p>
        </p:txBody>
      </p:sp>
      <p:pic>
        <p:nvPicPr>
          <p:cNvPr id="16"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001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183619086"/>
              </p:ext>
            </p:extLst>
          </p:nvPr>
        </p:nvGraphicFramePr>
        <p:xfrm>
          <a:off x="500034" y="1142984"/>
          <a:ext cx="8286808" cy="5633738"/>
        </p:xfrm>
        <a:graphic>
          <a:graphicData uri="http://schemas.openxmlformats.org/drawingml/2006/table">
            <a:tbl>
              <a:tblPr firstRow="1" bandRow="1">
                <a:tableStyleId>{22838BEF-8BB2-4498-84A7-C5851F593DF1}</a:tableStyleId>
              </a:tblPr>
              <a:tblGrid>
                <a:gridCol w="3020425">
                  <a:extLst>
                    <a:ext uri="{9D8B030D-6E8A-4147-A177-3AD203B41FA5}">
                      <a16:colId xmlns:a16="http://schemas.microsoft.com/office/drawing/2014/main" val="20000"/>
                    </a:ext>
                  </a:extLst>
                </a:gridCol>
                <a:gridCol w="5266383">
                  <a:extLst>
                    <a:ext uri="{9D8B030D-6E8A-4147-A177-3AD203B41FA5}">
                      <a16:colId xmlns:a16="http://schemas.microsoft.com/office/drawing/2014/main" val="20001"/>
                    </a:ext>
                  </a:extLst>
                </a:gridCol>
              </a:tblGrid>
              <a:tr h="498433">
                <a:tc>
                  <a:txBody>
                    <a:bodyPr/>
                    <a:lstStyle/>
                    <a:p>
                      <a:pPr marL="357188" marR="0" lvl="0" indent="-357188"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en-US" altLang="zh-CN" sz="2200" kern="1200" dirty="0">
                          <a:solidFill>
                            <a:schemeClr val="dk1"/>
                          </a:solidFill>
                          <a:latin typeface="华文楷体" pitchFamily="2" charset="-122"/>
                          <a:ea typeface="华文楷体" pitchFamily="2" charset="-122"/>
                          <a:cs typeface="+mn-cs"/>
                        </a:rPr>
                        <a:t> </a:t>
                      </a:r>
                      <a:r>
                        <a:rPr lang="en-US" altLang="zh-CN" sz="2200" b="0" kern="1200" dirty="0">
                          <a:solidFill>
                            <a:schemeClr val="dk1"/>
                          </a:solidFill>
                          <a:latin typeface="华文楷体" pitchFamily="2" charset="-122"/>
                          <a:ea typeface="华文楷体" pitchFamily="2" charset="-122"/>
                          <a:cs typeface="+mn-cs"/>
                        </a:rPr>
                        <a:t>11 </a:t>
                      </a:r>
                      <a:r>
                        <a:rPr lang="zh-CN" altLang="en-US" sz="2200" b="0" kern="1200" dirty="0">
                          <a:solidFill>
                            <a:schemeClr val="dk1"/>
                          </a:solidFill>
                          <a:latin typeface="华文楷体" pitchFamily="2" charset="-122"/>
                          <a:ea typeface="华文楷体" pitchFamily="2" charset="-122"/>
                          <a:cs typeface="+mn-cs"/>
                        </a:rPr>
                        <a:t>快乐的经历多于令人不快的经历</a:t>
                      </a:r>
                    </a:p>
                  </a:txBody>
                  <a:tcPr marL="0" marR="0" marT="0" marB="0" anchor="ctr" horzOverflow="overflow"/>
                </a:tc>
                <a:tc>
                  <a:txBody>
                    <a:bodyPr/>
                    <a:lstStyle/>
                    <a:p>
                      <a:endParaRPr lang="zh-CN" altLang="en-US" sz="2200" b="0" dirty="0">
                        <a:latin typeface="华文楷体" pitchFamily="2" charset="-122"/>
                        <a:ea typeface="华文楷体" pitchFamily="2" charset="-122"/>
                      </a:endParaRPr>
                    </a:p>
                  </a:txBody>
                  <a:tcPr anchor="ctr"/>
                </a:tc>
                <a:extLst>
                  <a:ext uri="{0D108BD9-81ED-4DB2-BD59-A6C34878D82A}">
                    <a16:rowId xmlns:a16="http://schemas.microsoft.com/office/drawing/2014/main" val="10000"/>
                  </a:ext>
                </a:extLst>
              </a:tr>
              <a:tr h="669471">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zh-CN" altLang="en-US" sz="2200" kern="1200" dirty="0">
                          <a:solidFill>
                            <a:schemeClr val="dk1"/>
                          </a:solidFill>
                          <a:latin typeface="华文楷体" pitchFamily="2" charset="-122"/>
                          <a:ea typeface="华文楷体" pitchFamily="2" charset="-122"/>
                          <a:cs typeface="+mn-cs"/>
                        </a:rPr>
                        <a:t> </a:t>
                      </a:r>
                      <a:r>
                        <a:rPr lang="en-US" altLang="zh-CN" sz="2200" kern="1200" dirty="0">
                          <a:solidFill>
                            <a:schemeClr val="dk1"/>
                          </a:solidFill>
                          <a:latin typeface="华文楷体" pitchFamily="2" charset="-122"/>
                          <a:ea typeface="华文楷体" pitchFamily="2" charset="-122"/>
                          <a:cs typeface="+mn-cs"/>
                        </a:rPr>
                        <a:t>12 </a:t>
                      </a:r>
                      <a:r>
                        <a:rPr lang="zh-CN" altLang="en-US" sz="2200" kern="1200" dirty="0">
                          <a:solidFill>
                            <a:schemeClr val="dk1"/>
                          </a:solidFill>
                          <a:latin typeface="华文楷体" pitchFamily="2" charset="-122"/>
                          <a:ea typeface="华文楷体" pitchFamily="2" charset="-122"/>
                          <a:cs typeface="+mn-cs"/>
                        </a:rPr>
                        <a:t>使生活丰富多彩</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extLst>
                  <a:ext uri="{0D108BD9-81ED-4DB2-BD59-A6C34878D82A}">
                    <a16:rowId xmlns:a16="http://schemas.microsoft.com/office/drawing/2014/main" val="10001"/>
                  </a:ext>
                </a:extLst>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a:solidFill>
                            <a:schemeClr val="dk1"/>
                          </a:solidFill>
                          <a:latin typeface="华文楷体" pitchFamily="2" charset="-122"/>
                          <a:ea typeface="华文楷体" pitchFamily="2" charset="-122"/>
                          <a:cs typeface="+mn-cs"/>
                        </a:rPr>
                        <a:t> </a:t>
                      </a:r>
                      <a:r>
                        <a:rPr lang="en-US" altLang="zh-CN" sz="2200" kern="1200" dirty="0">
                          <a:solidFill>
                            <a:schemeClr val="dk1"/>
                          </a:solidFill>
                          <a:latin typeface="华文楷体" pitchFamily="2" charset="-122"/>
                          <a:ea typeface="华文楷体" pitchFamily="2" charset="-122"/>
                          <a:cs typeface="+mn-cs"/>
                        </a:rPr>
                        <a:t>13 </a:t>
                      </a:r>
                      <a:r>
                        <a:rPr lang="zh-CN" altLang="en-US" sz="2200" kern="1200" dirty="0">
                          <a:solidFill>
                            <a:schemeClr val="dk1"/>
                          </a:solidFill>
                          <a:latin typeface="华文楷体" pitchFamily="2" charset="-122"/>
                          <a:ea typeface="华文楷体" pitchFamily="2" charset="-122"/>
                          <a:cs typeface="+mn-cs"/>
                        </a:rPr>
                        <a:t>带着热切的目光</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extLst>
                  <a:ext uri="{0D108BD9-81ED-4DB2-BD59-A6C34878D82A}">
                    <a16:rowId xmlns:a16="http://schemas.microsoft.com/office/drawing/2014/main" val="10002"/>
                  </a:ext>
                </a:extLst>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a:solidFill>
                            <a:schemeClr val="dk1"/>
                          </a:solidFill>
                          <a:latin typeface="华文楷体" pitchFamily="2" charset="-122"/>
                          <a:ea typeface="华文楷体" pitchFamily="2" charset="-122"/>
                          <a:cs typeface="+mn-cs"/>
                        </a:rPr>
                        <a:t> </a:t>
                      </a:r>
                      <a:r>
                        <a:rPr lang="en-US" altLang="zh-CN" sz="2200" kern="1200" dirty="0">
                          <a:solidFill>
                            <a:schemeClr val="dk1"/>
                          </a:solidFill>
                          <a:latin typeface="华文楷体" pitchFamily="2" charset="-122"/>
                          <a:ea typeface="华文楷体" pitchFamily="2" charset="-122"/>
                          <a:cs typeface="+mn-cs"/>
                        </a:rPr>
                        <a:t>14 </a:t>
                      </a:r>
                      <a:r>
                        <a:rPr lang="zh-CN" altLang="en-US" sz="2200" kern="1200" dirty="0">
                          <a:solidFill>
                            <a:schemeClr val="dk1"/>
                          </a:solidFill>
                          <a:latin typeface="华文楷体" pitchFamily="2" charset="-122"/>
                          <a:ea typeface="华文楷体" pitchFamily="2" charset="-122"/>
                          <a:cs typeface="+mn-cs"/>
                        </a:rPr>
                        <a:t>代代相传</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extLst>
                  <a:ext uri="{0D108BD9-81ED-4DB2-BD59-A6C34878D82A}">
                    <a16:rowId xmlns:a16="http://schemas.microsoft.com/office/drawing/2014/main" val="10003"/>
                  </a:ext>
                </a:extLst>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a:solidFill>
                            <a:schemeClr val="dk1"/>
                          </a:solidFill>
                          <a:latin typeface="华文楷体" pitchFamily="2" charset="-122"/>
                          <a:ea typeface="华文楷体" pitchFamily="2" charset="-122"/>
                          <a:cs typeface="+mn-cs"/>
                        </a:rPr>
                        <a:t> </a:t>
                      </a:r>
                      <a:r>
                        <a:rPr lang="en-US" altLang="zh-CN" sz="2200" kern="1200" dirty="0">
                          <a:solidFill>
                            <a:schemeClr val="dk1"/>
                          </a:solidFill>
                          <a:latin typeface="华文楷体" pitchFamily="2" charset="-122"/>
                          <a:ea typeface="华文楷体" pitchFamily="2" charset="-122"/>
                          <a:cs typeface="+mn-cs"/>
                        </a:rPr>
                        <a:t>15 </a:t>
                      </a:r>
                      <a:r>
                        <a:rPr lang="zh-CN" altLang="en-US" sz="2200" kern="1200" dirty="0">
                          <a:solidFill>
                            <a:schemeClr val="dk1"/>
                          </a:solidFill>
                          <a:latin typeface="华文楷体" pitchFamily="2" charset="-122"/>
                          <a:ea typeface="华文楷体" pitchFamily="2" charset="-122"/>
                          <a:cs typeface="+mn-cs"/>
                        </a:rPr>
                        <a:t>艰苦努力的传承者</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extLst>
                  <a:ext uri="{0D108BD9-81ED-4DB2-BD59-A6C34878D82A}">
                    <a16:rowId xmlns:a16="http://schemas.microsoft.com/office/drawing/2014/main" val="10004"/>
                  </a:ext>
                </a:extLst>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a:solidFill>
                            <a:schemeClr val="dk1"/>
                          </a:solidFill>
                          <a:latin typeface="华文楷体" pitchFamily="2" charset="-122"/>
                          <a:ea typeface="华文楷体" pitchFamily="2" charset="-122"/>
                          <a:cs typeface="+mn-cs"/>
                        </a:rPr>
                        <a:t> </a:t>
                      </a:r>
                      <a:r>
                        <a:rPr lang="en-US" altLang="zh-CN" sz="2200" kern="1200" dirty="0">
                          <a:solidFill>
                            <a:schemeClr val="dk1"/>
                          </a:solidFill>
                          <a:latin typeface="华文楷体" pitchFamily="2" charset="-122"/>
                          <a:ea typeface="华文楷体" pitchFamily="2" charset="-122"/>
                          <a:cs typeface="+mn-cs"/>
                        </a:rPr>
                        <a:t>16 </a:t>
                      </a:r>
                      <a:r>
                        <a:rPr lang="zh-CN" altLang="en-US" sz="2200" kern="1200" dirty="0">
                          <a:solidFill>
                            <a:schemeClr val="dk1"/>
                          </a:solidFill>
                          <a:latin typeface="华文楷体" pitchFamily="2" charset="-122"/>
                          <a:ea typeface="华文楷体" pitchFamily="2" charset="-122"/>
                          <a:cs typeface="+mn-cs"/>
                        </a:rPr>
                        <a:t>获取、传递知识 </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extLst>
                  <a:ext uri="{0D108BD9-81ED-4DB2-BD59-A6C34878D82A}">
                    <a16:rowId xmlns:a16="http://schemas.microsoft.com/office/drawing/2014/main" val="10005"/>
                  </a:ext>
                </a:extLst>
              </a:tr>
              <a:tr h="670564">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a:solidFill>
                            <a:schemeClr val="dk1"/>
                          </a:solidFill>
                          <a:latin typeface="华文楷体" pitchFamily="2" charset="-122"/>
                          <a:ea typeface="华文楷体" pitchFamily="2" charset="-122"/>
                          <a:cs typeface="+mn-cs"/>
                        </a:rPr>
                        <a:t> </a:t>
                      </a:r>
                      <a:r>
                        <a:rPr lang="en-US" altLang="zh-CN" sz="2200" kern="1200" dirty="0">
                          <a:solidFill>
                            <a:schemeClr val="dk1"/>
                          </a:solidFill>
                          <a:latin typeface="华文楷体" pitchFamily="2" charset="-122"/>
                          <a:ea typeface="华文楷体" pitchFamily="2" charset="-122"/>
                          <a:cs typeface="+mn-cs"/>
                        </a:rPr>
                        <a:t>17</a:t>
                      </a:r>
                      <a:r>
                        <a:rPr lang="zh-CN" altLang="en-US" sz="2200" kern="1200" dirty="0">
                          <a:solidFill>
                            <a:schemeClr val="dk1"/>
                          </a:solidFill>
                          <a:latin typeface="华文楷体" pitchFamily="2" charset="-122"/>
                          <a:ea typeface="华文楷体" pitchFamily="2" charset="-122"/>
                          <a:cs typeface="+mn-cs"/>
                        </a:rPr>
                        <a:t>创造强大昌盛的未来</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extLst>
                  <a:ext uri="{0D108BD9-81ED-4DB2-BD59-A6C34878D82A}">
                    <a16:rowId xmlns:a16="http://schemas.microsoft.com/office/drawing/2014/main" val="10006"/>
                  </a:ext>
                </a:extLst>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a:solidFill>
                            <a:schemeClr val="dk1"/>
                          </a:solidFill>
                          <a:latin typeface="华文楷体" pitchFamily="2" charset="-122"/>
                          <a:ea typeface="华文楷体" pitchFamily="2" charset="-122"/>
                          <a:cs typeface="+mn-cs"/>
                        </a:rPr>
                        <a:t> </a:t>
                      </a:r>
                      <a:r>
                        <a:rPr lang="en-US" altLang="zh-CN" sz="2200" kern="1200" dirty="0">
                          <a:solidFill>
                            <a:schemeClr val="dk1"/>
                          </a:solidFill>
                          <a:latin typeface="华文楷体" pitchFamily="2" charset="-122"/>
                          <a:ea typeface="华文楷体" pitchFamily="2" charset="-122"/>
                          <a:cs typeface="+mn-cs"/>
                        </a:rPr>
                        <a:t>18 </a:t>
                      </a:r>
                      <a:r>
                        <a:rPr lang="zh-CN" altLang="en-US" sz="2200" kern="1200" dirty="0">
                          <a:solidFill>
                            <a:schemeClr val="dk1"/>
                          </a:solidFill>
                          <a:latin typeface="华文楷体" pitchFamily="2" charset="-122"/>
                          <a:ea typeface="华文楷体" pitchFamily="2" charset="-122"/>
                          <a:cs typeface="+mn-cs"/>
                        </a:rPr>
                        <a:t>承担起</a:t>
                      </a:r>
                      <a:r>
                        <a:rPr lang="en-US" altLang="en-US" sz="2200" kern="1200" dirty="0">
                          <a:solidFill>
                            <a:schemeClr val="dk1"/>
                          </a:solidFill>
                          <a:latin typeface="华文楷体" pitchFamily="2" charset="-122"/>
                          <a:ea typeface="华文楷体" pitchFamily="2" charset="-122"/>
                          <a:cs typeface="+mn-cs"/>
                        </a:rPr>
                        <a:t>……</a:t>
                      </a:r>
                      <a:r>
                        <a:rPr lang="zh-CN" altLang="en-US" sz="2200" kern="1200" dirty="0">
                          <a:solidFill>
                            <a:schemeClr val="dk1"/>
                          </a:solidFill>
                          <a:latin typeface="华文楷体" pitchFamily="2" charset="-122"/>
                          <a:ea typeface="华文楷体" pitchFamily="2" charset="-122"/>
                          <a:cs typeface="+mn-cs"/>
                        </a:rPr>
                        <a:t>的责任</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extLst>
                  <a:ext uri="{0D108BD9-81ED-4DB2-BD59-A6C34878D82A}">
                    <a16:rowId xmlns:a16="http://schemas.microsoft.com/office/drawing/2014/main" val="10007"/>
                  </a:ext>
                </a:extLst>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a:solidFill>
                            <a:schemeClr val="dk1"/>
                          </a:solidFill>
                          <a:latin typeface="华文楷体" pitchFamily="2" charset="-122"/>
                          <a:ea typeface="华文楷体" pitchFamily="2" charset="-122"/>
                          <a:cs typeface="+mn-cs"/>
                        </a:rPr>
                        <a:t> </a:t>
                      </a:r>
                      <a:r>
                        <a:rPr lang="en-US" altLang="zh-CN" sz="2200" kern="1200" dirty="0">
                          <a:solidFill>
                            <a:schemeClr val="dk1"/>
                          </a:solidFill>
                          <a:latin typeface="华文楷体" pitchFamily="2" charset="-122"/>
                          <a:ea typeface="华文楷体" pitchFamily="2" charset="-122"/>
                          <a:cs typeface="+mn-cs"/>
                        </a:rPr>
                        <a:t>19 </a:t>
                      </a:r>
                      <a:r>
                        <a:rPr lang="zh-CN" altLang="en-US" sz="2200" kern="1200" dirty="0">
                          <a:solidFill>
                            <a:schemeClr val="dk1"/>
                          </a:solidFill>
                          <a:latin typeface="华文楷体" pitchFamily="2" charset="-122"/>
                          <a:ea typeface="华文楷体" pitchFamily="2" charset="-122"/>
                          <a:cs typeface="+mn-cs"/>
                        </a:rPr>
                        <a:t>铸就未来</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extLst>
                  <a:ext uri="{0D108BD9-81ED-4DB2-BD59-A6C34878D82A}">
                    <a16:rowId xmlns:a16="http://schemas.microsoft.com/office/drawing/2014/main" val="10008"/>
                  </a:ext>
                </a:extLst>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en-US" altLang="zh-CN" sz="2200" kern="1200" dirty="0">
                          <a:solidFill>
                            <a:schemeClr val="dk1"/>
                          </a:solidFill>
                          <a:latin typeface="华文楷体" pitchFamily="2" charset="-122"/>
                          <a:ea typeface="华文楷体" pitchFamily="2" charset="-122"/>
                          <a:cs typeface="+mn-cs"/>
                        </a:rPr>
                        <a:t> 20 </a:t>
                      </a:r>
                      <a:r>
                        <a:rPr lang="zh-CN" altLang="en-US" sz="2200" kern="1200" dirty="0">
                          <a:solidFill>
                            <a:schemeClr val="dk1"/>
                          </a:solidFill>
                          <a:latin typeface="华文楷体" pitchFamily="2" charset="-122"/>
                          <a:ea typeface="华文楷体" pitchFamily="2" charset="-122"/>
                          <a:cs typeface="+mn-cs"/>
                        </a:rPr>
                        <a:t>大量机会</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extLst>
                  <a:ext uri="{0D108BD9-81ED-4DB2-BD59-A6C34878D82A}">
                    <a16:rowId xmlns:a16="http://schemas.microsoft.com/office/drawing/2014/main" val="10009"/>
                  </a:ext>
                </a:extLst>
              </a:tr>
            </a:tbl>
          </a:graphicData>
        </a:graphic>
      </p:graphicFrame>
      <p:sp>
        <p:nvSpPr>
          <p:cNvPr id="6" name="TextBox 5"/>
          <p:cNvSpPr txBox="1"/>
          <p:nvPr/>
        </p:nvSpPr>
        <p:spPr>
          <a:xfrm>
            <a:off x="3492450" y="1196752"/>
            <a:ext cx="4824536" cy="769441"/>
          </a:xfrm>
          <a:prstGeom prst="rect">
            <a:avLst/>
          </a:prstGeom>
          <a:noFill/>
        </p:spPr>
        <p:txBody>
          <a:bodyPr wrap="square" rtlCol="0">
            <a:spAutoFit/>
          </a:bodyPr>
          <a:lstStyle/>
          <a:p>
            <a:r>
              <a:rPr lang="en-US" altLang="zh-CN" sz="2200" dirty="0">
                <a:latin typeface="Helvetica" pitchFamily="34" charset="0"/>
                <a:ea typeface="Cambria Math" pitchFamily="18" charset="0"/>
                <a:cs typeface="Arial" pitchFamily="34" charset="0"/>
              </a:rPr>
              <a:t>the happy experiences outweigh the unpleasant ones </a:t>
            </a:r>
          </a:p>
        </p:txBody>
      </p:sp>
      <p:sp>
        <p:nvSpPr>
          <p:cNvPr id="7" name="TextBox 6"/>
          <p:cNvSpPr txBox="1"/>
          <p:nvPr/>
        </p:nvSpPr>
        <p:spPr>
          <a:xfrm>
            <a:off x="3492450" y="2020778"/>
            <a:ext cx="4824536" cy="430887"/>
          </a:xfrm>
          <a:prstGeom prst="rect">
            <a:avLst/>
          </a:prstGeom>
          <a:noFill/>
        </p:spPr>
        <p:txBody>
          <a:bodyPr wrap="square" rtlCol="0">
            <a:spAutoFit/>
          </a:bodyPr>
          <a:lstStyle/>
          <a:p>
            <a:r>
              <a:rPr lang="en-US" altLang="zh-CN" sz="2200" dirty="0">
                <a:latin typeface="Helvetica" pitchFamily="34" charset="0"/>
                <a:ea typeface="Cambria Math" pitchFamily="18" charset="0"/>
                <a:cs typeface="Arial" pitchFamily="34" charset="0"/>
              </a:rPr>
              <a:t>enrich one’s life</a:t>
            </a:r>
          </a:p>
        </p:txBody>
      </p:sp>
      <p:sp>
        <p:nvSpPr>
          <p:cNvPr id="8" name="TextBox 7"/>
          <p:cNvSpPr txBox="1"/>
          <p:nvPr/>
        </p:nvSpPr>
        <p:spPr>
          <a:xfrm>
            <a:off x="3492450" y="2668850"/>
            <a:ext cx="4824536" cy="430887"/>
          </a:xfrm>
          <a:prstGeom prst="rect">
            <a:avLst/>
          </a:prstGeom>
          <a:noFill/>
        </p:spPr>
        <p:txBody>
          <a:bodyPr wrap="square" rtlCol="0">
            <a:spAutoFit/>
          </a:bodyPr>
          <a:lstStyle/>
          <a:p>
            <a:r>
              <a:rPr lang="en-US" altLang="zh-CN" sz="2200" dirty="0">
                <a:latin typeface="Helvetica" pitchFamily="34" charset="0"/>
                <a:ea typeface="Cambria Math" pitchFamily="18" charset="0"/>
                <a:cs typeface="Arial" pitchFamily="34" charset="0"/>
              </a:rPr>
              <a:t>with a glow in one’s eye</a:t>
            </a:r>
          </a:p>
        </p:txBody>
      </p:sp>
      <p:sp>
        <p:nvSpPr>
          <p:cNvPr id="9" name="TextBox 8"/>
          <p:cNvSpPr txBox="1"/>
          <p:nvPr/>
        </p:nvSpPr>
        <p:spPr>
          <a:xfrm>
            <a:off x="3492450" y="5301208"/>
            <a:ext cx="4824536" cy="430887"/>
          </a:xfrm>
          <a:prstGeom prst="rect">
            <a:avLst/>
          </a:prstGeom>
          <a:noFill/>
        </p:spPr>
        <p:txBody>
          <a:bodyPr wrap="square" rtlCol="0">
            <a:spAutoFit/>
          </a:bodyPr>
          <a:lstStyle/>
          <a:p>
            <a:r>
              <a:rPr lang="en-US" altLang="zh-CN" sz="2200" dirty="0">
                <a:latin typeface="Helvetica" pitchFamily="34" charset="0"/>
                <a:ea typeface="Cambria Math" pitchFamily="18" charset="0"/>
                <a:cs typeface="Arial" pitchFamily="34" charset="0"/>
              </a:rPr>
              <a:t>carry the responsibilities as …</a:t>
            </a:r>
          </a:p>
        </p:txBody>
      </p:sp>
      <p:sp>
        <p:nvSpPr>
          <p:cNvPr id="10" name="TextBox 9"/>
          <p:cNvSpPr txBox="1"/>
          <p:nvPr/>
        </p:nvSpPr>
        <p:spPr>
          <a:xfrm>
            <a:off x="3492450" y="3140968"/>
            <a:ext cx="4824536" cy="430887"/>
          </a:xfrm>
          <a:prstGeom prst="rect">
            <a:avLst/>
          </a:prstGeom>
          <a:noFill/>
        </p:spPr>
        <p:txBody>
          <a:bodyPr wrap="square" rtlCol="0">
            <a:spAutoFit/>
          </a:bodyPr>
          <a:lstStyle/>
          <a:p>
            <a:r>
              <a:rPr lang="en-US" altLang="zh-CN" sz="2200" dirty="0">
                <a:latin typeface="Helvetica" pitchFamily="34" charset="0"/>
                <a:ea typeface="Cambria Math" pitchFamily="18" charset="0"/>
                <a:cs typeface="Arial" pitchFamily="34" charset="0"/>
              </a:rPr>
              <a:t>pass from one generation to the next</a:t>
            </a:r>
          </a:p>
        </p:txBody>
      </p:sp>
      <p:sp>
        <p:nvSpPr>
          <p:cNvPr id="11" name="TextBox 10"/>
          <p:cNvSpPr txBox="1"/>
          <p:nvPr/>
        </p:nvSpPr>
        <p:spPr>
          <a:xfrm>
            <a:off x="3492450" y="3593976"/>
            <a:ext cx="4824536" cy="430887"/>
          </a:xfrm>
          <a:prstGeom prst="rect">
            <a:avLst/>
          </a:prstGeom>
          <a:noFill/>
        </p:spPr>
        <p:txBody>
          <a:bodyPr wrap="square" rtlCol="0">
            <a:spAutoFit/>
          </a:bodyPr>
          <a:lstStyle/>
          <a:p>
            <a:r>
              <a:rPr lang="en-US" altLang="zh-CN" sz="2200" dirty="0">
                <a:latin typeface="Helvetica" pitchFamily="34" charset="0"/>
                <a:ea typeface="Cambria Math" pitchFamily="18" charset="0"/>
                <a:cs typeface="Arial" pitchFamily="34" charset="0"/>
              </a:rPr>
              <a:t>inheritors of the hard work</a:t>
            </a:r>
          </a:p>
        </p:txBody>
      </p:sp>
      <p:sp>
        <p:nvSpPr>
          <p:cNvPr id="12" name="TextBox 11"/>
          <p:cNvSpPr txBox="1"/>
          <p:nvPr/>
        </p:nvSpPr>
        <p:spPr>
          <a:xfrm>
            <a:off x="3492450" y="4149080"/>
            <a:ext cx="4824536" cy="430887"/>
          </a:xfrm>
          <a:prstGeom prst="rect">
            <a:avLst/>
          </a:prstGeom>
          <a:noFill/>
        </p:spPr>
        <p:txBody>
          <a:bodyPr wrap="square" rtlCol="0">
            <a:spAutoFit/>
          </a:bodyPr>
          <a:lstStyle/>
          <a:p>
            <a:r>
              <a:rPr lang="en-US" altLang="zh-CN" sz="2200" dirty="0">
                <a:latin typeface="Helvetica" pitchFamily="34" charset="0"/>
                <a:ea typeface="Cambria Math" pitchFamily="18" charset="0"/>
                <a:cs typeface="Arial" pitchFamily="34" charset="0"/>
              </a:rPr>
              <a:t>acquire and transmit knowledge</a:t>
            </a:r>
          </a:p>
        </p:txBody>
      </p:sp>
      <p:sp>
        <p:nvSpPr>
          <p:cNvPr id="13" name="TextBox 12"/>
          <p:cNvSpPr txBox="1"/>
          <p:nvPr/>
        </p:nvSpPr>
        <p:spPr>
          <a:xfrm>
            <a:off x="3492450" y="4869160"/>
            <a:ext cx="4824536" cy="308867"/>
          </a:xfrm>
          <a:prstGeom prst="rect">
            <a:avLst/>
          </a:prstGeom>
          <a:noFill/>
        </p:spPr>
        <p:txBody>
          <a:bodyPr wrap="square" rtlCol="0">
            <a:spAutoFit/>
          </a:bodyPr>
          <a:lstStyle/>
          <a:p>
            <a:pPr indent="-185738">
              <a:lnSpc>
                <a:spcPct val="60000"/>
              </a:lnSpc>
              <a:spcBef>
                <a:spcPct val="50000"/>
              </a:spcBef>
              <a:defRPr/>
            </a:pPr>
            <a:r>
              <a:rPr lang="en-US" altLang="zh-CN" sz="2200" dirty="0">
                <a:latin typeface="Helvetica" pitchFamily="34" charset="0"/>
                <a:ea typeface="Cambria Math" pitchFamily="18" charset="0"/>
                <a:cs typeface="Arial" pitchFamily="34" charset="0"/>
              </a:rPr>
              <a:t>build a strong and prosperous future</a:t>
            </a:r>
          </a:p>
        </p:txBody>
      </p:sp>
      <p:sp>
        <p:nvSpPr>
          <p:cNvPr id="14" name="TextBox 13"/>
          <p:cNvSpPr txBox="1"/>
          <p:nvPr/>
        </p:nvSpPr>
        <p:spPr>
          <a:xfrm>
            <a:off x="3492450" y="5948066"/>
            <a:ext cx="4824536" cy="308867"/>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200" dirty="0"/>
              <a:t>shape one’s future</a:t>
            </a:r>
          </a:p>
        </p:txBody>
      </p:sp>
      <p:sp>
        <p:nvSpPr>
          <p:cNvPr id="15" name="TextBox 14"/>
          <p:cNvSpPr txBox="1"/>
          <p:nvPr/>
        </p:nvSpPr>
        <p:spPr>
          <a:xfrm>
            <a:off x="3492450" y="6380114"/>
            <a:ext cx="4824536" cy="308867"/>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200" dirty="0"/>
              <a:t>abundant opportunities </a:t>
            </a:r>
          </a:p>
        </p:txBody>
      </p:sp>
      <p:pic>
        <p:nvPicPr>
          <p:cNvPr id="17" name="图片 16" descr="图片5.png"/>
          <p:cNvPicPr>
            <a:picLocks noChangeAspect="1"/>
          </p:cNvPicPr>
          <p:nvPr/>
        </p:nvPicPr>
        <p:blipFill>
          <a:blip r:embed="rId2" cstate="print">
            <a:clrChange>
              <a:clrFrom>
                <a:srgbClr val="FFFFFF"/>
              </a:clrFrom>
              <a:clrTo>
                <a:srgbClr val="FFFFFF">
                  <a:alpha val="0"/>
                </a:srgbClr>
              </a:clrTo>
            </a:clrChange>
          </a:blip>
          <a:stretch>
            <a:fillRect/>
          </a:stretch>
        </p:blipFill>
        <p:spPr>
          <a:xfrm>
            <a:off x="0" y="-23695"/>
            <a:ext cx="4370471" cy="1280054"/>
          </a:xfrm>
          <a:prstGeom prst="rect">
            <a:avLst/>
          </a:prstGeom>
        </p:spPr>
      </p:pic>
      <p:sp>
        <p:nvSpPr>
          <p:cNvPr id="18" name="TextBox 17"/>
          <p:cNvSpPr txBox="1"/>
          <p:nvPr/>
        </p:nvSpPr>
        <p:spPr>
          <a:xfrm>
            <a:off x="4000496" y="616332"/>
            <a:ext cx="5143504" cy="400110"/>
          </a:xfrm>
          <a:prstGeom prst="rect">
            <a:avLst/>
          </a:prstGeom>
          <a:noFill/>
        </p:spPr>
        <p:txBody>
          <a:bodyPr wrap="square" rtlCol="0">
            <a:spAutoFit/>
          </a:bodyPr>
          <a:lstStyle/>
          <a:p>
            <a:r>
              <a:rPr lang="en-US" altLang="zh-CN" sz="2000" b="1" dirty="0">
                <a:solidFill>
                  <a:srgbClr val="0070C0"/>
                </a:solidFill>
                <a:latin typeface="Helvetica"/>
              </a:rPr>
              <a:t>Language  points — useful expressions</a:t>
            </a:r>
            <a:endParaRPr lang="zh-CN" altLang="en-US" sz="2000" b="1" dirty="0">
              <a:solidFill>
                <a:srgbClr val="0070C0"/>
              </a:solidFill>
              <a:latin typeface="Helvetica"/>
            </a:endParaRPr>
          </a:p>
        </p:txBody>
      </p:sp>
      <p:pic>
        <p:nvPicPr>
          <p:cNvPr id="16"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586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nvGraphicFramePr>
        <p:xfrm>
          <a:off x="250491" y="1643050"/>
          <a:ext cx="8679194" cy="4836116"/>
        </p:xfrm>
        <a:graphic>
          <a:graphicData uri="http://schemas.openxmlformats.org/drawingml/2006/table">
            <a:tbl>
              <a:tblPr firstRow="1" bandRow="1">
                <a:tableStyleId>{5C22544A-7EE6-4342-B048-85BDC9FD1C3A}</a:tableStyleId>
              </a:tblPr>
              <a:tblGrid>
                <a:gridCol w="3938458">
                  <a:extLst>
                    <a:ext uri="{9D8B030D-6E8A-4147-A177-3AD203B41FA5}">
                      <a16:colId xmlns:a16="http://schemas.microsoft.com/office/drawing/2014/main" val="20000"/>
                    </a:ext>
                  </a:extLst>
                </a:gridCol>
                <a:gridCol w="4740736">
                  <a:extLst>
                    <a:ext uri="{9D8B030D-6E8A-4147-A177-3AD203B41FA5}">
                      <a16:colId xmlns:a16="http://schemas.microsoft.com/office/drawing/2014/main" val="20001"/>
                    </a:ext>
                  </a:extLst>
                </a:gridCol>
              </a:tblGrid>
              <a:tr h="4211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effectLst>
                            <a:outerShdw blurRad="38100" dist="38100" dir="2700000" algn="tl">
                              <a:srgbClr val="000000">
                                <a:alpha val="43137"/>
                              </a:srgbClr>
                            </a:outerShdw>
                          </a:effectLst>
                        </a:rPr>
                        <a:t>        Functions &amp; Usages</a:t>
                      </a:r>
                      <a:endParaRPr lang="zh-CN" altLang="en-US" sz="2400" dirty="0">
                        <a:solidFill>
                          <a:srgbClr val="FFFF00"/>
                        </a:solidFill>
                        <a:effectLst>
                          <a:outerShdw blurRad="38100" dist="38100" dir="2700000" algn="tl">
                            <a:srgbClr val="000000">
                              <a:alpha val="43137"/>
                            </a:srgbClr>
                          </a:outerShdw>
                        </a:effectLs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effectLst>
                            <a:outerShdw blurRad="38100" dist="38100" dir="2700000" algn="tl">
                              <a:srgbClr val="000000">
                                <a:alpha val="43137"/>
                              </a:srgbClr>
                            </a:outerShdw>
                          </a:effectLst>
                        </a:rPr>
                        <a:t>            Sentence</a:t>
                      </a:r>
                      <a:r>
                        <a:rPr lang="en-US" altLang="zh-CN" sz="2400" baseline="0" dirty="0">
                          <a:effectLst>
                            <a:outerShdw blurRad="38100" dist="38100" dir="2700000" algn="tl">
                              <a:srgbClr val="000000">
                                <a:alpha val="43137"/>
                              </a:srgbClr>
                            </a:outerShdw>
                          </a:effectLst>
                        </a:rPr>
                        <a:t> Patterns</a:t>
                      </a:r>
                      <a:endParaRPr lang="zh-CN" altLang="en-US" sz="2400" dirty="0">
                        <a:solidFill>
                          <a:srgbClr val="FFFF00"/>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0"/>
                  </a:ext>
                </a:extLst>
              </a:tr>
              <a:tr h="762319">
                <a:tc>
                  <a:txBody>
                    <a:bodyPr/>
                    <a:lstStyle/>
                    <a:p>
                      <a:pPr marL="457200" marR="0" indent="-457200" algn="l" defTabSz="914400" rtl="0" eaLnBrk="1" fontAlgn="auto" latinLnBrk="0" hangingPunct="1">
                        <a:lnSpc>
                          <a:spcPct val="100000"/>
                        </a:lnSpc>
                        <a:spcBef>
                          <a:spcPct val="50000"/>
                        </a:spcBef>
                        <a:spcAft>
                          <a:spcPts val="0"/>
                        </a:spcAft>
                        <a:buClrTx/>
                        <a:buSzTx/>
                        <a:buFontTx/>
                        <a:buAutoNum type="arabicPeriod"/>
                        <a:tabLst/>
                        <a:defRPr/>
                      </a:pPr>
                      <a:r>
                        <a:rPr kumimoji="1" lang="zh-CN" altLang="en-US" sz="2400" b="1" dirty="0">
                          <a:solidFill>
                            <a:srgbClr val="000000"/>
                          </a:solidFill>
                          <a:latin typeface="华文楷体" pitchFamily="2" charset="-122"/>
                          <a:ea typeface="华文楷体" pitchFamily="2" charset="-122"/>
                        </a:rPr>
                        <a:t>用于表达“某人在特定</a:t>
                      </a:r>
                      <a:endParaRPr kumimoji="1" lang="en-US" altLang="zh-CN" sz="2400" b="1" dirty="0">
                        <a:solidFill>
                          <a:srgbClr val="000000"/>
                        </a:solidFill>
                        <a:latin typeface="华文楷体" pitchFamily="2" charset="-122"/>
                        <a:ea typeface="华文楷体" pitchFamily="2" charset="-122"/>
                      </a:endParaRPr>
                    </a:p>
                    <a:p>
                      <a:pPr marL="457200" marR="0" indent="-457200" algn="l" defTabSz="914400" rtl="0" eaLnBrk="1" fontAlgn="auto" latinLnBrk="0" hangingPunct="1">
                        <a:lnSpc>
                          <a:spcPct val="100000"/>
                        </a:lnSpc>
                        <a:spcBef>
                          <a:spcPts val="0"/>
                        </a:spcBef>
                        <a:spcAft>
                          <a:spcPts val="0"/>
                        </a:spcAft>
                        <a:buClrTx/>
                        <a:buSzTx/>
                        <a:buFontTx/>
                        <a:buNone/>
                        <a:tabLst/>
                        <a:defRPr/>
                      </a:pPr>
                      <a:r>
                        <a:rPr kumimoji="1" lang="zh-CN" altLang="en-US" sz="2400" b="1" dirty="0">
                          <a:solidFill>
                            <a:srgbClr val="000000"/>
                          </a:solidFill>
                          <a:latin typeface="华文楷体" pitchFamily="2" charset="-122"/>
                          <a:ea typeface="华文楷体" pitchFamily="2" charset="-122"/>
                        </a:rPr>
                        <a:t>      身份下做某事的感受”。</a:t>
                      </a:r>
                      <a:endParaRPr kumimoji="1" lang="en-US" altLang="zh-CN" sz="2400" b="1" dirty="0">
                        <a:solidFill>
                          <a:srgbClr val="000000"/>
                        </a:solidFill>
                        <a:latin typeface="华文楷体" pitchFamily="2" charset="-122"/>
                        <a:ea typeface="华文楷体" pitchFamily="2" charset="-122"/>
                      </a:endParaRPr>
                    </a:p>
                  </a:txBody>
                  <a:tcPr/>
                </a:tc>
                <a:tc>
                  <a:txBody>
                    <a:bodyPr/>
                    <a:lstStyle/>
                    <a:p>
                      <a:pPr algn="l">
                        <a:lnSpc>
                          <a:spcPct val="100000"/>
                        </a:lnSpc>
                        <a:spcBef>
                          <a:spcPct val="50000"/>
                        </a:spcBef>
                        <a:defRPr/>
                      </a:pPr>
                      <a:endParaRPr kumimoji="1" lang="en-US" altLang="zh-CN" sz="2400" b="1" dirty="0">
                        <a:solidFill>
                          <a:srgbClr val="000000"/>
                        </a:solidFill>
                        <a:latin typeface="华文楷体" pitchFamily="2" charset="-122"/>
                        <a:ea typeface="华文楷体" pitchFamily="2" charset="-122"/>
                      </a:endParaRPr>
                    </a:p>
                  </a:txBody>
                  <a:tcPr/>
                </a:tc>
                <a:extLst>
                  <a:ext uri="{0D108BD9-81ED-4DB2-BD59-A6C34878D82A}">
                    <a16:rowId xmlns:a16="http://schemas.microsoft.com/office/drawing/2014/main" val="10001"/>
                  </a:ext>
                </a:extLst>
              </a:tr>
              <a:tr h="7412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a:solidFill>
                            <a:srgbClr val="000000"/>
                          </a:solidFill>
                          <a:latin typeface="华文楷体" pitchFamily="2" charset="-122"/>
                          <a:ea typeface="华文楷体" pitchFamily="2" charset="-122"/>
                        </a:rPr>
                        <a:t>2.  </a:t>
                      </a:r>
                      <a:r>
                        <a:rPr kumimoji="1" lang="zh-CN" altLang="en-US" sz="2400" b="1" kern="1200" dirty="0">
                          <a:solidFill>
                            <a:srgbClr val="000000"/>
                          </a:solidFill>
                          <a:latin typeface="华文楷体" pitchFamily="2" charset="-122"/>
                          <a:ea typeface="华文楷体" pitchFamily="2" charset="-122"/>
                        </a:rPr>
                        <a:t>用于表达“某事引</a:t>
                      </a:r>
                      <a:endParaRPr kumimoji="1" lang="en-US" altLang="zh-CN" sz="2400" b="1" kern="1200" dirty="0">
                        <a:solidFill>
                          <a:srgbClr val="000000"/>
                        </a:solidFill>
                        <a:latin typeface="华文楷体" pitchFamily="2" charset="-122"/>
                        <a:ea typeface="华文楷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a:solidFill>
                            <a:srgbClr val="000000"/>
                          </a:solidFill>
                          <a:latin typeface="华文楷体" pitchFamily="2" charset="-122"/>
                          <a:ea typeface="华文楷体" pitchFamily="2" charset="-122"/>
                        </a:rPr>
                        <a:t>     </a:t>
                      </a:r>
                      <a:r>
                        <a:rPr kumimoji="1" lang="zh-CN" altLang="en-US" sz="2400" b="1" kern="1200" dirty="0">
                          <a:solidFill>
                            <a:srgbClr val="000000"/>
                          </a:solidFill>
                          <a:latin typeface="华文楷体" pitchFamily="2" charset="-122"/>
                          <a:ea typeface="华文楷体" pitchFamily="2" charset="-122"/>
                        </a:rPr>
                        <a:t>起的回忆”。 </a:t>
                      </a:r>
                      <a:endParaRPr kumimoji="1" lang="zh-CN" altLang="en-US" sz="2400" b="1" kern="1200" dirty="0">
                        <a:solidFill>
                          <a:srgbClr val="000000"/>
                        </a:solidFill>
                        <a:latin typeface="华文楷体" pitchFamily="2" charset="-122"/>
                        <a:ea typeface="华文楷体" pitchFamily="2" charset="-122"/>
                        <a:cs typeface="+mn-cs"/>
                      </a:endParaRPr>
                    </a:p>
                  </a:txBody>
                  <a:tcPr/>
                </a:tc>
                <a:tc>
                  <a:txBody>
                    <a:bodyPr/>
                    <a:lstStyle/>
                    <a:p>
                      <a:pPr algn="l">
                        <a:lnSpc>
                          <a:spcPct val="100000"/>
                        </a:lnSpc>
                      </a:pPr>
                      <a:endParaRPr lang="zh-CN" altLang="en-US" dirty="0"/>
                    </a:p>
                  </a:txBody>
                  <a:tcPr/>
                </a:tc>
                <a:extLst>
                  <a:ext uri="{0D108BD9-81ED-4DB2-BD59-A6C34878D82A}">
                    <a16:rowId xmlns:a16="http://schemas.microsoft.com/office/drawing/2014/main" val="10002"/>
                  </a:ext>
                </a:extLst>
              </a:tr>
              <a:tr h="13664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a:solidFill>
                            <a:srgbClr val="000000"/>
                          </a:solidFill>
                          <a:latin typeface="华文楷体" pitchFamily="2" charset="-122"/>
                          <a:ea typeface="华文楷体" pitchFamily="2" charset="-122"/>
                        </a:rPr>
                        <a:t>3.  </a:t>
                      </a:r>
                      <a:r>
                        <a:rPr kumimoji="1" lang="zh-CN" altLang="en-US" sz="2400" b="1" kern="1200" dirty="0">
                          <a:solidFill>
                            <a:srgbClr val="000000"/>
                          </a:solidFill>
                          <a:latin typeface="华文楷体" pitchFamily="2" charset="-122"/>
                          <a:ea typeface="华文楷体" pitchFamily="2" charset="-122"/>
                        </a:rPr>
                        <a:t>用于表达“某人认</a:t>
                      </a:r>
                      <a:endParaRPr kumimoji="1" lang="en-US" altLang="zh-CN" sz="2400" b="1" kern="1200" dirty="0">
                        <a:solidFill>
                          <a:srgbClr val="000000"/>
                        </a:solidFill>
                        <a:latin typeface="华文楷体" pitchFamily="2" charset="-122"/>
                        <a:ea typeface="华文楷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a:solidFill>
                            <a:srgbClr val="000000"/>
                          </a:solidFill>
                          <a:latin typeface="华文楷体" pitchFamily="2" charset="-122"/>
                          <a:ea typeface="华文楷体" pitchFamily="2" charset="-122"/>
                        </a:rPr>
                        <a:t>    </a:t>
                      </a:r>
                      <a:r>
                        <a:rPr kumimoji="1" lang="zh-CN" altLang="en-US" sz="2400" b="1" kern="1200" dirty="0">
                          <a:solidFill>
                            <a:srgbClr val="000000"/>
                          </a:solidFill>
                          <a:latin typeface="华文楷体" pitchFamily="2" charset="-122"/>
                          <a:ea typeface="华文楷体" pitchFamily="2" charset="-122"/>
                        </a:rPr>
                        <a:t>定的最为重要的建议”。</a:t>
                      </a:r>
                      <a:endParaRPr kumimoji="1" lang="en-US" altLang="zh-CN" sz="2400" b="1" kern="1200" dirty="0">
                        <a:solidFill>
                          <a:srgbClr val="000000"/>
                        </a:solidFill>
                        <a:latin typeface="华文楷体" pitchFamily="2" charset="-122"/>
                        <a:ea typeface="华文楷体" pitchFamily="2" charset="-122"/>
                      </a:endParaRPr>
                    </a:p>
                  </a:txBody>
                  <a:tcPr/>
                </a:tc>
                <a:tc>
                  <a:txBody>
                    <a:bodyPr/>
                    <a:lstStyle/>
                    <a:p>
                      <a:pPr algn="l">
                        <a:lnSpc>
                          <a:spcPct val="100000"/>
                        </a:lnSpc>
                      </a:pPr>
                      <a:endParaRPr lang="zh-CN" altLang="en-US" dirty="0"/>
                    </a:p>
                  </a:txBody>
                  <a:tcPr/>
                </a:tc>
                <a:extLst>
                  <a:ext uri="{0D108BD9-81ED-4DB2-BD59-A6C34878D82A}">
                    <a16:rowId xmlns:a16="http://schemas.microsoft.com/office/drawing/2014/main" val="10003"/>
                  </a:ext>
                </a:extLst>
              </a:tr>
              <a:tr h="1366498">
                <a:tc>
                  <a:txBody>
                    <a:bodyPr/>
                    <a:lstStyle/>
                    <a:p>
                      <a:pPr>
                        <a:lnSpc>
                          <a:spcPct val="90000"/>
                        </a:lnSpc>
                        <a:spcBef>
                          <a:spcPct val="50000"/>
                        </a:spcBef>
                      </a:pPr>
                      <a:r>
                        <a:rPr kumimoji="1" lang="en-US" altLang="zh-CN" sz="2400" b="1" kern="1200" dirty="0">
                          <a:solidFill>
                            <a:srgbClr val="000000"/>
                          </a:solidFill>
                          <a:latin typeface="华文楷体" pitchFamily="2" charset="-122"/>
                          <a:ea typeface="华文楷体" pitchFamily="2" charset="-122"/>
                          <a:cs typeface="+mn-cs"/>
                        </a:rPr>
                        <a:t>4. </a:t>
                      </a:r>
                      <a:r>
                        <a:rPr kumimoji="1" lang="zh-CN" altLang="en-US" sz="2400" b="1" kern="1200" dirty="0">
                          <a:solidFill>
                            <a:srgbClr val="000000"/>
                          </a:solidFill>
                          <a:latin typeface="华文楷体" pitchFamily="2" charset="-122"/>
                          <a:ea typeface="华文楷体" pitchFamily="2" charset="-122"/>
                          <a:cs typeface="+mn-cs"/>
                        </a:rPr>
                        <a:t>用于列举“最典型的事 </a:t>
                      </a:r>
                      <a:r>
                        <a:rPr kumimoji="1" lang="en-US" altLang="zh-CN" sz="2400" b="1" kern="1200" baseline="0" dirty="0">
                          <a:solidFill>
                            <a:srgbClr val="000000"/>
                          </a:solidFill>
                          <a:latin typeface="华文楷体" pitchFamily="2" charset="-122"/>
                          <a:ea typeface="华文楷体" pitchFamily="2" charset="-122"/>
                          <a:cs typeface="+mn-cs"/>
                        </a:rPr>
                        <a:t>  </a:t>
                      </a:r>
                    </a:p>
                    <a:p>
                      <a:pPr>
                        <a:lnSpc>
                          <a:spcPct val="90000"/>
                        </a:lnSpc>
                        <a:spcBef>
                          <a:spcPct val="50000"/>
                        </a:spcBef>
                      </a:pPr>
                      <a:r>
                        <a:rPr kumimoji="1" lang="en-US" altLang="zh-CN" sz="2400" b="1" kern="1200" baseline="0" dirty="0">
                          <a:solidFill>
                            <a:srgbClr val="000000"/>
                          </a:solidFill>
                          <a:latin typeface="华文楷体" pitchFamily="2" charset="-122"/>
                          <a:ea typeface="华文楷体" pitchFamily="2" charset="-122"/>
                          <a:cs typeface="+mn-cs"/>
                        </a:rPr>
                        <a:t>    </a:t>
                      </a:r>
                      <a:r>
                        <a:rPr kumimoji="1" lang="zh-CN" altLang="en-US" sz="2400" b="1" kern="1200" dirty="0">
                          <a:solidFill>
                            <a:srgbClr val="000000"/>
                          </a:solidFill>
                          <a:latin typeface="华文楷体" pitchFamily="2" charset="-122"/>
                          <a:ea typeface="华文楷体" pitchFamily="2" charset="-122"/>
                          <a:cs typeface="+mn-cs"/>
                        </a:rPr>
                        <a:t>例”。</a:t>
                      </a:r>
                    </a:p>
                  </a:txBody>
                  <a:tcPr/>
                </a:tc>
                <a:tc>
                  <a:txBody>
                    <a:bodyPr/>
                    <a:lstStyle/>
                    <a:p>
                      <a:pPr algn="l">
                        <a:lnSpc>
                          <a:spcPct val="100000"/>
                        </a:lnSpc>
                      </a:pPr>
                      <a:endParaRPr kumimoji="1" lang="zh-CN" altLang="en-US" sz="2400" b="1" kern="1200" dirty="0">
                        <a:solidFill>
                          <a:schemeClr val="accent1">
                            <a:lumMod val="50000"/>
                          </a:schemeClr>
                        </a:solidFill>
                        <a:latin typeface="Helvetica"/>
                        <a:ea typeface="+mn-ea"/>
                        <a:cs typeface="+mn-cs"/>
                      </a:endParaRPr>
                    </a:p>
                  </a:txBody>
                  <a:tcPr/>
                </a:tc>
                <a:extLst>
                  <a:ext uri="{0D108BD9-81ED-4DB2-BD59-A6C34878D82A}">
                    <a16:rowId xmlns:a16="http://schemas.microsoft.com/office/drawing/2014/main" val="10004"/>
                  </a:ext>
                </a:extLst>
              </a:tr>
            </a:tbl>
          </a:graphicData>
        </a:graphic>
      </p:graphicFrame>
      <p:sp>
        <p:nvSpPr>
          <p:cNvPr id="13" name="矩形 12"/>
          <p:cNvSpPr>
            <a:spLocks noChangeArrowheads="1"/>
          </p:cNvSpPr>
          <p:nvPr/>
        </p:nvSpPr>
        <p:spPr bwMode="auto">
          <a:xfrm>
            <a:off x="4357719" y="2143116"/>
            <a:ext cx="4643437" cy="830263"/>
          </a:xfrm>
          <a:prstGeom prst="rect">
            <a:avLst/>
          </a:prstGeom>
          <a:noFill/>
          <a:ln w="9525">
            <a:noFill/>
            <a:miter lim="800000"/>
            <a:headEnd/>
            <a:tailEnd/>
          </a:ln>
        </p:spPr>
        <p:txBody>
          <a:bodyPr>
            <a:spAutoFit/>
          </a:bodyPr>
          <a:lstStyle/>
          <a:p>
            <a:pPr marL="457200" indent="-457200"/>
            <a:r>
              <a:rPr kumimoji="1" lang="en-US" altLang="zh-CN" sz="2400" b="1" dirty="0">
                <a:solidFill>
                  <a:schemeClr val="accent1">
                    <a:lumMod val="50000"/>
                  </a:schemeClr>
                </a:solidFill>
                <a:latin typeface="Helvetica"/>
              </a:rPr>
              <a:t>As …, sb. is proud /happy/  </a:t>
            </a:r>
          </a:p>
          <a:p>
            <a:pPr marL="457200" indent="-457200"/>
            <a:r>
              <a:rPr kumimoji="1" lang="en-US" altLang="zh-CN" sz="2400" b="1" dirty="0">
                <a:solidFill>
                  <a:schemeClr val="accent1">
                    <a:lumMod val="50000"/>
                  </a:schemeClr>
                </a:solidFill>
                <a:latin typeface="Helvetica"/>
              </a:rPr>
              <a:t>sorry /sad… to do </a:t>
            </a:r>
            <a:r>
              <a:rPr kumimoji="1" lang="en-US" altLang="zh-CN" sz="2400" b="1" dirty="0" err="1">
                <a:solidFill>
                  <a:schemeClr val="accent1">
                    <a:lumMod val="50000"/>
                  </a:schemeClr>
                </a:solidFill>
                <a:latin typeface="Helvetica"/>
              </a:rPr>
              <a:t>sth</a:t>
            </a:r>
            <a:r>
              <a:rPr kumimoji="1" lang="en-US" altLang="zh-CN" sz="2400" b="1" dirty="0">
                <a:solidFill>
                  <a:schemeClr val="accent1">
                    <a:lumMod val="50000"/>
                  </a:schemeClr>
                </a:solidFill>
                <a:latin typeface="Helvetica"/>
              </a:rPr>
              <a:t>. </a:t>
            </a:r>
            <a:endParaRPr kumimoji="1" lang="en-US" altLang="zh-CN" sz="2400" b="1" dirty="0">
              <a:solidFill>
                <a:schemeClr val="accent1">
                  <a:lumMod val="50000"/>
                </a:schemeClr>
              </a:solidFill>
              <a:latin typeface="Helvetica"/>
              <a:ea typeface="华文楷体" pitchFamily="2" charset="-122"/>
            </a:endParaRPr>
          </a:p>
        </p:txBody>
      </p:sp>
      <p:sp>
        <p:nvSpPr>
          <p:cNvPr id="14" name="矩形 13"/>
          <p:cNvSpPr>
            <a:spLocks noChangeArrowheads="1"/>
          </p:cNvSpPr>
          <p:nvPr/>
        </p:nvSpPr>
        <p:spPr bwMode="auto">
          <a:xfrm>
            <a:off x="4357688" y="2955928"/>
            <a:ext cx="4643437" cy="830262"/>
          </a:xfrm>
          <a:prstGeom prst="rect">
            <a:avLst/>
          </a:prstGeom>
          <a:noFill/>
          <a:ln w="9525">
            <a:noFill/>
            <a:miter lim="800000"/>
            <a:headEnd/>
            <a:tailEnd/>
          </a:ln>
        </p:spPr>
        <p:txBody>
          <a:bodyPr>
            <a:spAutoFit/>
          </a:bodyPr>
          <a:lstStyle/>
          <a:p>
            <a:r>
              <a:rPr kumimoji="1" lang="en-US" altLang="zh-CN" sz="2400" b="1" dirty="0">
                <a:solidFill>
                  <a:schemeClr val="accent1">
                    <a:lumMod val="50000"/>
                  </a:schemeClr>
                </a:solidFill>
                <a:latin typeface="Helvetica"/>
              </a:rPr>
              <a:t>In doing </a:t>
            </a:r>
            <a:r>
              <a:rPr kumimoji="1" lang="en-US" altLang="zh-CN" sz="2400" b="1" dirty="0" err="1">
                <a:solidFill>
                  <a:schemeClr val="accent1">
                    <a:lumMod val="50000"/>
                  </a:schemeClr>
                </a:solidFill>
                <a:latin typeface="Helvetica"/>
              </a:rPr>
              <a:t>sth</a:t>
            </a:r>
            <a:r>
              <a:rPr kumimoji="1" lang="en-US" altLang="zh-CN" sz="2400" b="1" dirty="0">
                <a:solidFill>
                  <a:schemeClr val="accent1">
                    <a:lumMod val="50000"/>
                  </a:schemeClr>
                </a:solidFill>
                <a:latin typeface="Helvetica"/>
              </a:rPr>
              <a:t>, sb. is reminded  </a:t>
            </a:r>
          </a:p>
          <a:p>
            <a:r>
              <a:rPr kumimoji="1" lang="en-US" altLang="zh-CN" sz="2400" b="1" dirty="0">
                <a:solidFill>
                  <a:schemeClr val="accent1">
                    <a:lumMod val="50000"/>
                  </a:schemeClr>
                </a:solidFill>
                <a:latin typeface="Helvetica"/>
              </a:rPr>
              <a:t>of </a:t>
            </a:r>
            <a:r>
              <a:rPr kumimoji="1" lang="en-US" altLang="zh-CN" sz="2400" b="1" dirty="0" err="1">
                <a:solidFill>
                  <a:schemeClr val="accent1">
                    <a:lumMod val="50000"/>
                  </a:schemeClr>
                </a:solidFill>
                <a:latin typeface="Helvetica"/>
              </a:rPr>
              <a:t>sth</a:t>
            </a:r>
            <a:r>
              <a:rPr kumimoji="1" lang="en-US" altLang="zh-CN" sz="2400" b="1" dirty="0">
                <a:solidFill>
                  <a:schemeClr val="accent1">
                    <a:lumMod val="50000"/>
                  </a:schemeClr>
                </a:solidFill>
                <a:latin typeface="Helvetica"/>
              </a:rPr>
              <a:t>. </a:t>
            </a:r>
            <a:endParaRPr kumimoji="1" lang="zh-CN" altLang="en-US" sz="2400" b="1" dirty="0">
              <a:solidFill>
                <a:schemeClr val="accent1">
                  <a:lumMod val="50000"/>
                </a:schemeClr>
              </a:solidFill>
              <a:latin typeface="Helvetica"/>
            </a:endParaRPr>
          </a:p>
        </p:txBody>
      </p:sp>
      <p:sp>
        <p:nvSpPr>
          <p:cNvPr id="15" name="矩形 14"/>
          <p:cNvSpPr>
            <a:spLocks noChangeArrowheads="1"/>
          </p:cNvSpPr>
          <p:nvPr/>
        </p:nvSpPr>
        <p:spPr bwMode="auto">
          <a:xfrm>
            <a:off x="4357688" y="3857628"/>
            <a:ext cx="4643437" cy="1200150"/>
          </a:xfrm>
          <a:prstGeom prst="rect">
            <a:avLst/>
          </a:prstGeom>
          <a:noFill/>
          <a:ln w="9525">
            <a:noFill/>
            <a:miter lim="800000"/>
            <a:headEnd/>
            <a:tailEnd/>
          </a:ln>
        </p:spPr>
        <p:txBody>
          <a:bodyPr>
            <a:spAutoFit/>
          </a:bodyPr>
          <a:lstStyle/>
          <a:p>
            <a:r>
              <a:rPr kumimoji="1" lang="en-US" altLang="zh-CN" sz="2400" b="1" dirty="0">
                <a:solidFill>
                  <a:schemeClr val="accent1">
                    <a:lumMod val="50000"/>
                  </a:schemeClr>
                </a:solidFill>
                <a:latin typeface="Helvetica"/>
              </a:rPr>
              <a:t>If sb. could give sb. else only  </a:t>
            </a:r>
          </a:p>
          <a:p>
            <a:r>
              <a:rPr kumimoji="1" lang="en-US" altLang="zh-CN" sz="2400" b="1" dirty="0">
                <a:solidFill>
                  <a:schemeClr val="accent1">
                    <a:lumMod val="50000"/>
                  </a:schemeClr>
                </a:solidFill>
                <a:latin typeface="Helvetica"/>
              </a:rPr>
              <a:t>one piece of advice about…, </a:t>
            </a:r>
          </a:p>
          <a:p>
            <a:r>
              <a:rPr kumimoji="1" lang="en-US" altLang="zh-CN" sz="2400" b="1" dirty="0">
                <a:solidFill>
                  <a:schemeClr val="accent1">
                    <a:lumMod val="50000"/>
                  </a:schemeClr>
                </a:solidFill>
                <a:latin typeface="Helvetica"/>
              </a:rPr>
              <a:t>it would be this: Do </a:t>
            </a:r>
            <a:r>
              <a:rPr kumimoji="1" lang="en-US" altLang="zh-CN" sz="2400" b="1" dirty="0" err="1">
                <a:solidFill>
                  <a:schemeClr val="accent1">
                    <a:lumMod val="50000"/>
                  </a:schemeClr>
                </a:solidFill>
                <a:latin typeface="Helvetica"/>
              </a:rPr>
              <a:t>sth</a:t>
            </a:r>
            <a:r>
              <a:rPr kumimoji="1" lang="en-US" altLang="zh-CN" sz="2400" b="1" dirty="0">
                <a:solidFill>
                  <a:schemeClr val="accent1">
                    <a:lumMod val="50000"/>
                  </a:schemeClr>
                </a:solidFill>
                <a:latin typeface="Helvetica"/>
              </a:rPr>
              <a:t>.!</a:t>
            </a:r>
          </a:p>
        </p:txBody>
      </p:sp>
      <p:sp>
        <p:nvSpPr>
          <p:cNvPr id="11" name="矩形 10"/>
          <p:cNvSpPr>
            <a:spLocks noChangeArrowheads="1"/>
          </p:cNvSpPr>
          <p:nvPr/>
        </p:nvSpPr>
        <p:spPr bwMode="auto">
          <a:xfrm>
            <a:off x="4429124" y="5241209"/>
            <a:ext cx="4357718" cy="830997"/>
          </a:xfrm>
          <a:prstGeom prst="rect">
            <a:avLst/>
          </a:prstGeom>
          <a:noFill/>
          <a:ln w="9525">
            <a:noFill/>
            <a:miter lim="800000"/>
            <a:headEnd/>
            <a:tailEnd/>
          </a:ln>
        </p:spPr>
        <p:txBody>
          <a:bodyPr wrap="square">
            <a:spAutoFit/>
          </a:bodyPr>
          <a:lstStyle/>
          <a:p>
            <a:pPr>
              <a:defRPr/>
            </a:pPr>
            <a:r>
              <a:rPr kumimoji="1" lang="en-US" altLang="zh-CN" sz="2400" b="1" dirty="0">
                <a:solidFill>
                  <a:schemeClr val="accent1">
                    <a:lumMod val="50000"/>
                  </a:schemeClr>
                </a:solidFill>
                <a:latin typeface="Helvetica"/>
              </a:rPr>
              <a:t>… A wonderful example of this is sb. who…/ </a:t>
            </a:r>
            <a:r>
              <a:rPr kumimoji="1" lang="en-US" altLang="zh-CN" sz="2400" b="1" dirty="0" err="1">
                <a:solidFill>
                  <a:schemeClr val="accent1">
                    <a:lumMod val="50000"/>
                  </a:schemeClr>
                </a:solidFill>
                <a:latin typeface="Helvetica"/>
              </a:rPr>
              <a:t>sth</a:t>
            </a:r>
            <a:r>
              <a:rPr kumimoji="1" lang="en-US" altLang="zh-CN" sz="2400" b="1" dirty="0">
                <a:solidFill>
                  <a:schemeClr val="accent1">
                    <a:lumMod val="50000"/>
                  </a:schemeClr>
                </a:solidFill>
                <a:latin typeface="Helvetica"/>
              </a:rPr>
              <a:t>. that…</a:t>
            </a:r>
          </a:p>
        </p:txBody>
      </p:sp>
      <p:pic>
        <p:nvPicPr>
          <p:cNvPr id="17" name="图片 16" descr="图片5.png"/>
          <p:cNvPicPr>
            <a:picLocks noChangeAspect="1"/>
          </p:cNvPicPr>
          <p:nvPr/>
        </p:nvPicPr>
        <p:blipFill>
          <a:blip r:embed="rId3" cstate="print">
            <a:clrChange>
              <a:clrFrom>
                <a:srgbClr val="FFFFFF"/>
              </a:clrFrom>
              <a:clrTo>
                <a:srgbClr val="FFFFFF">
                  <a:alpha val="0"/>
                </a:srgbClr>
              </a:clrTo>
            </a:clrChange>
          </a:blip>
          <a:stretch>
            <a:fillRect/>
          </a:stretch>
        </p:blipFill>
        <p:spPr>
          <a:xfrm>
            <a:off x="0" y="-23695"/>
            <a:ext cx="4370471" cy="1280054"/>
          </a:xfrm>
          <a:prstGeom prst="rect">
            <a:avLst/>
          </a:prstGeom>
        </p:spPr>
      </p:pic>
      <p:sp>
        <p:nvSpPr>
          <p:cNvPr id="18" name="TextBox 17"/>
          <p:cNvSpPr txBox="1"/>
          <p:nvPr/>
        </p:nvSpPr>
        <p:spPr>
          <a:xfrm>
            <a:off x="4000496" y="616332"/>
            <a:ext cx="5143504" cy="400110"/>
          </a:xfrm>
          <a:prstGeom prst="rect">
            <a:avLst/>
          </a:prstGeom>
          <a:noFill/>
        </p:spPr>
        <p:txBody>
          <a:bodyPr wrap="square" rtlCol="0">
            <a:spAutoFit/>
          </a:bodyPr>
          <a:lstStyle/>
          <a:p>
            <a:r>
              <a:rPr lang="en-US" altLang="zh-CN" sz="2000" b="1" dirty="0">
                <a:solidFill>
                  <a:srgbClr val="0070C0"/>
                </a:solidFill>
                <a:latin typeface="Helvetica"/>
              </a:rPr>
              <a:t>Language  points — useful expressions</a:t>
            </a:r>
            <a:endParaRPr lang="zh-CN" altLang="en-US" sz="2000" b="1" dirty="0">
              <a:solidFill>
                <a:srgbClr val="0070C0"/>
              </a:solidFill>
              <a:latin typeface="Helvetica"/>
            </a:endParaRPr>
          </a:p>
        </p:txBody>
      </p:sp>
      <p:pic>
        <p:nvPicPr>
          <p:cNvPr id="9"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02192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mf700-00452559.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76" y="1565491"/>
            <a:ext cx="2908937" cy="19235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descr="sps47-8285m.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4879" y="1556792"/>
            <a:ext cx="2809121" cy="19235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descr="Corbis-42-50540238.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6866" y="1564269"/>
            <a:ext cx="2878603" cy="19160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6"/>
          <p:cNvSpPr>
            <a:spLocks noChangeArrowheads="1"/>
          </p:cNvSpPr>
          <p:nvPr/>
        </p:nvSpPr>
        <p:spPr bwMode="auto">
          <a:xfrm>
            <a:off x="3059832" y="4437112"/>
            <a:ext cx="4139143" cy="1015663"/>
          </a:xfrm>
          <a:prstGeom prst="rect">
            <a:avLst/>
          </a:prstGeom>
          <a:noFill/>
          <a:ln w="9525">
            <a:noFill/>
            <a:miter lim="800000"/>
            <a:headEnd/>
            <a:tailEnd/>
          </a:ln>
        </p:spPr>
        <p:txBody>
          <a:bodyPr wrap="square">
            <a:prstTxWarp prst="textNoShape">
              <a:avLst/>
            </a:prstTxWarp>
            <a:spAutoFit/>
          </a:bodyPr>
          <a:lstStyle/>
          <a:p>
            <a:pPr eaLnBrk="0" hangingPunct="0"/>
            <a:r>
              <a:rPr lang="en-US" altLang="zh-CN" sz="6000" dirty="0">
                <a:solidFill>
                  <a:srgbClr val="FF6600"/>
                </a:solidFill>
                <a:effectLst>
                  <a:outerShdw blurRad="38100" dist="38100" dir="2700000" algn="tl">
                    <a:srgbClr val="000000">
                      <a:alpha val="43137"/>
                    </a:srgbClr>
                  </a:outerShdw>
                </a:effectLst>
                <a:latin typeface="Cooper Black" pitchFamily="18" charset="0"/>
              </a:rPr>
              <a:t>The end</a:t>
            </a:r>
          </a:p>
        </p:txBody>
      </p:sp>
      <p:sp>
        <p:nvSpPr>
          <p:cNvPr id="4" name="矩形 3"/>
          <p:cNvSpPr/>
          <p:nvPr/>
        </p:nvSpPr>
        <p:spPr>
          <a:xfrm>
            <a:off x="0" y="6309320"/>
            <a:ext cx="9144000" cy="548680"/>
          </a:xfrm>
          <a:prstGeom prst="rect">
            <a:avLst/>
          </a:prstGeom>
          <a:solidFill>
            <a:srgbClr val="99CC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0" y="0"/>
            <a:ext cx="9144000" cy="714356"/>
            <a:chOff x="0" y="0"/>
            <a:chExt cx="9144000" cy="714356"/>
          </a:xfrm>
        </p:grpSpPr>
        <p:sp>
          <p:nvSpPr>
            <p:cNvPr id="18"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9" name="TextBox 18"/>
            <p:cNvSpPr txBox="1"/>
            <p:nvPr/>
          </p:nvSpPr>
          <p:spPr>
            <a:xfrm>
              <a:off x="1571604" y="191136"/>
              <a:ext cx="7237879" cy="523220"/>
            </a:xfrm>
            <a:prstGeom prst="rect">
              <a:avLst/>
            </a:prstGeom>
            <a:noFill/>
          </p:spPr>
          <p:txBody>
            <a:bodyPr wrap="none" rtlCol="0">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800" dirty="0">
                  <a:effectLst>
                    <a:glow rad="101600">
                      <a:schemeClr val="tx1">
                        <a:alpha val="60000"/>
                      </a:schemeClr>
                    </a:glow>
                    <a:outerShdw blurRad="38100" dist="38100" dir="2700000" algn="tl">
                      <a:srgbClr val="000000">
                        <a:alpha val="43137"/>
                      </a:srgbClr>
                    </a:outerShdw>
                  </a:effectLst>
                </a:rPr>
                <a:t>Toward a brighter future for all</a:t>
              </a:r>
            </a:p>
          </p:txBody>
        </p:sp>
        <p:sp>
          <p:nvSpPr>
            <p:cNvPr id="20" name="TextBox 19"/>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a:latin typeface="Helvetica" pitchFamily="34" charset="0"/>
                  <a:cs typeface="Helvetica Neue"/>
                </a:rPr>
                <a:t>Section A </a:t>
              </a:r>
            </a:p>
          </p:txBody>
        </p:sp>
      </p:grpSp>
    </p:spTree>
    <p:extLst>
      <p:ext uri="{BB962C8B-B14F-4D97-AF65-F5344CB8AC3E}">
        <p14:creationId xmlns:p14="http://schemas.microsoft.com/office/powerpoint/2010/main" val="347135781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9681</TotalTime>
  <Words>5898</Words>
  <Application>Microsoft Office PowerPoint</Application>
  <PresentationFormat>全屏显示(4:3)</PresentationFormat>
  <Paragraphs>789</Paragraphs>
  <Slides>98</Slides>
  <Notes>75</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98</vt:i4>
      </vt:variant>
    </vt:vector>
  </HeadingPairs>
  <TitlesOfParts>
    <vt:vector size="116" baseType="lpstr">
      <vt:lpstr>Wingdings 2</vt:lpstr>
      <vt:lpstr>Helvetica</vt:lpstr>
      <vt:lpstr>Bodoni MT Condensed</vt:lpstr>
      <vt:lpstr>华文楷体</vt:lpstr>
      <vt:lpstr>Arial</vt:lpstr>
      <vt:lpstr>华文行楷</vt:lpstr>
      <vt:lpstr>方正大黑简体</vt:lpstr>
      <vt:lpstr>Wingdings</vt:lpstr>
      <vt:lpstr>Helvetica Neue</vt:lpstr>
      <vt:lpstr>Georgia</vt:lpstr>
      <vt:lpstr>Comic Sans MS</vt:lpstr>
      <vt:lpstr>Tempus Sans ITC</vt:lpstr>
      <vt:lpstr>华文彩云</vt:lpstr>
      <vt:lpstr>Calibri</vt:lpstr>
      <vt:lpstr>Cooper Black</vt:lpstr>
      <vt:lpstr>Office 主题</vt:lpstr>
      <vt:lpstr>1_Office 主题</vt:lpstr>
      <vt:lpstr>2_Office 主题</vt:lpstr>
      <vt:lpstr>PowerPoint 演示文稿</vt:lpstr>
      <vt:lpstr>PowerPoint 演示文稿</vt:lpstr>
      <vt:lpstr>Section A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cp:lastModifiedBy>Wang Moby</cp:lastModifiedBy>
  <cp:revision>712</cp:revision>
  <dcterms:modified xsi:type="dcterms:W3CDTF">2019-10-14T15:03:24Z</dcterms:modified>
</cp:coreProperties>
</file>